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66" r:id="rId5"/>
    <p:sldId id="274" r:id="rId6"/>
    <p:sldId id="327" r:id="rId7"/>
    <p:sldId id="314" r:id="rId8"/>
    <p:sldId id="275" r:id="rId9"/>
    <p:sldId id="315" r:id="rId10"/>
    <p:sldId id="320" r:id="rId11"/>
    <p:sldId id="318" r:id="rId12"/>
    <p:sldId id="316" r:id="rId13"/>
    <p:sldId id="321" r:id="rId14"/>
    <p:sldId id="328" r:id="rId15"/>
    <p:sldId id="330" r:id="rId16"/>
    <p:sldId id="322" r:id="rId17"/>
    <p:sldId id="329" r:id="rId18"/>
    <p:sldId id="269" r:id="rId19"/>
    <p:sldId id="326" r:id="rId20"/>
    <p:sldId id="331"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87C"/>
    <a:srgbClr val="606477"/>
    <a:srgbClr val="F07F09"/>
    <a:srgbClr val="4E8542"/>
    <a:srgbClr val="9F2936"/>
    <a:srgbClr val="F7BF84"/>
    <a:srgbClr val="B3B2BA"/>
    <a:srgbClr val="BF7656"/>
    <a:srgbClr val="596378"/>
    <a:srgbClr val="DB7B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4274" autoAdjust="0"/>
  </p:normalViewPr>
  <p:slideViewPr>
    <p:cSldViewPr snapToGrid="0" showGuides="1">
      <p:cViewPr>
        <p:scale>
          <a:sx n="66" d="100"/>
          <a:sy n="66" d="100"/>
        </p:scale>
        <p:origin x="-522" y="1464"/>
      </p:cViewPr>
      <p:guideLst>
        <p:guide pos="3840"/>
        <p:guide orient="horz" pos="2160"/>
      </p:guideLst>
    </p:cSldViewPr>
  </p:slideViewPr>
  <p:notesTextViewPr>
    <p:cViewPr>
      <p:scale>
        <a:sx n="3" d="2"/>
        <a:sy n="3" d="2"/>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10.11.2021</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10.11.2021</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smtClean="0"/>
              <a:t>Month</a:t>
            </a:r>
            <a:r>
              <a:rPr lang="en-US" dirty="0"/>
              <a:t/>
            </a:r>
            <a:br>
              <a:rPr lang="en-US" dirty="0"/>
            </a:br>
            <a:r>
              <a:rPr lang="en-US" dirty="0" smtClean="0"/>
              <a:t>20XX</a:t>
            </a:r>
            <a:endParaRPr lang="en-US"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dirty="0" smtClean="0"/>
              <a:t>Click icon to add picture</a:t>
            </a:r>
            <a:endParaRPr lang="ru-RU" dirty="0"/>
          </a:p>
        </p:txBody>
      </p:sp>
    </p:spTree>
    <p:extLst>
      <p:ext uri="{BB962C8B-B14F-4D97-AF65-F5344CB8AC3E}">
        <p14:creationId xmlns:p14="http://schemas.microsoft.com/office/powerpoint/2010/main" val="39668199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smtClean="0"/>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smtClean="0"/>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38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86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759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Tree>
    <p:extLst>
      <p:ext uri="{BB962C8B-B14F-4D97-AF65-F5344CB8AC3E}">
        <p14:creationId xmlns:p14="http://schemas.microsoft.com/office/powerpoint/2010/main" val="42365642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Tree>
    <p:extLst>
      <p:ext uri="{BB962C8B-B14F-4D97-AF65-F5344CB8AC3E}">
        <p14:creationId xmlns:p14="http://schemas.microsoft.com/office/powerpoint/2010/main" val="1414157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smtClean="0"/>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smtClean="0"/>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3304416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75" r:id="rId6"/>
    <p:sldLayoutId id="2147483661" r:id="rId7"/>
    <p:sldLayoutId id="2147483662" r:id="rId8"/>
    <p:sldLayoutId id="2147483652" r:id="rId9"/>
    <p:sldLayoutId id="2147483663" r:id="rId10"/>
    <p:sldLayoutId id="2147483665" r:id="rId11"/>
    <p:sldLayoutId id="2147483667" r:id="rId12"/>
    <p:sldLayoutId id="2147483668" r:id="rId13"/>
    <p:sldLayoutId id="2147483669" r:id="rId14"/>
    <p:sldLayoutId id="2147483670" r:id="rId15"/>
    <p:sldLayoutId id="2147483671" r:id="rId16"/>
    <p:sldLayoutId id="2147483673" r:id="rId17"/>
    <p:sldLayoutId id="2147483674" r:id="rId18"/>
    <p:sldLayoutId id="2147483664" r:id="rId19"/>
    <p:sldLayoutId id="2147483672" r:id="rId2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758588" y="1436920"/>
            <a:ext cx="4999661" cy="1701695"/>
          </a:xfrm>
        </p:spPr>
        <p:txBody>
          <a:bodyPr/>
          <a:lstStyle/>
          <a:p>
            <a:r>
              <a:rPr lang="en-US" sz="2800" dirty="0">
                <a:solidFill>
                  <a:srgbClr val="1B587C"/>
                </a:solidFill>
              </a:rPr>
              <a:t>Bunker management for tramp ships with stochastic fuel prices and stochastic </a:t>
            </a:r>
            <a:r>
              <a:rPr lang="en-US" sz="2800" dirty="0" smtClean="0">
                <a:solidFill>
                  <a:srgbClr val="1B587C"/>
                </a:solidFill>
              </a:rPr>
              <a:t>waiting </a:t>
            </a:r>
            <a:r>
              <a:rPr lang="en-US" sz="2800" dirty="0">
                <a:solidFill>
                  <a:srgbClr val="1B587C"/>
                </a:solidFill>
              </a:rPr>
              <a:t>times</a:t>
            </a:r>
            <a:endParaRPr lang="es-419" sz="2800" dirty="0">
              <a:solidFill>
                <a:srgbClr val="1B587C"/>
              </a:solidFill>
            </a:endParaRPr>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a:xfrm>
            <a:off x="786259" y="5096662"/>
            <a:ext cx="4971990" cy="949829"/>
          </a:xfrm>
        </p:spPr>
        <p:txBody>
          <a:bodyPr/>
          <a:lstStyle/>
          <a:p>
            <a:r>
              <a:rPr lang="nb-NO" sz="2000" dirty="0">
                <a:solidFill>
                  <a:srgbClr val="F07F09"/>
                </a:solidFill>
              </a:rPr>
              <a:t>Gabriel Fuentes</a:t>
            </a:r>
          </a:p>
          <a:p>
            <a:r>
              <a:rPr lang="nb-NO" sz="2000" dirty="0" smtClean="0">
                <a:solidFill>
                  <a:srgbClr val="F07F09"/>
                </a:solidFill>
              </a:rPr>
              <a:t>Stein </a:t>
            </a:r>
            <a:r>
              <a:rPr lang="nb-NO" sz="2000" dirty="0">
                <a:solidFill>
                  <a:srgbClr val="F07F09"/>
                </a:solidFill>
              </a:rPr>
              <a:t>W. </a:t>
            </a:r>
            <a:r>
              <a:rPr lang="nb-NO" sz="2000" dirty="0" smtClean="0">
                <a:solidFill>
                  <a:srgbClr val="F07F09"/>
                </a:solidFill>
              </a:rPr>
              <a:t>Wallace</a:t>
            </a:r>
          </a:p>
          <a:p>
            <a:r>
              <a:rPr lang="nb-NO" sz="2000" dirty="0" smtClean="0">
                <a:solidFill>
                  <a:srgbClr val="F07F09"/>
                </a:solidFill>
              </a:rPr>
              <a:t>Roar Ådland</a:t>
            </a:r>
            <a:endParaRPr lang="nb-NO" sz="2000" dirty="0">
              <a:solidFill>
                <a:srgbClr val="F07F09"/>
              </a:solidFill>
            </a:endParaRPr>
          </a:p>
        </p:txBody>
      </p:sp>
      <p:pic>
        <p:nvPicPr>
          <p:cNvPr id="11" name="Picture Placeholder 10"/>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40310" t="-1676" b="38634"/>
          <a:stretch/>
        </p:blipFill>
        <p:spPr/>
      </p:pic>
    </p:spTree>
    <p:extLst>
      <p:ext uri="{BB962C8B-B14F-4D97-AF65-F5344CB8AC3E}">
        <p14:creationId xmlns:p14="http://schemas.microsoft.com/office/powerpoint/2010/main" val="1650012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10</a:t>
            </a:fld>
            <a:endParaRPr lang="ru-RU" dirty="0"/>
          </a:p>
        </p:txBody>
      </p:sp>
      <p:sp>
        <p:nvSpPr>
          <p:cNvPr id="5" name="Title 4"/>
          <p:cNvSpPr>
            <a:spLocks noGrp="1"/>
          </p:cNvSpPr>
          <p:nvPr>
            <p:ph type="title"/>
          </p:nvPr>
        </p:nvSpPr>
        <p:spPr/>
        <p:txBody>
          <a:bodyPr/>
          <a:lstStyle/>
          <a:p>
            <a:r>
              <a:rPr lang="es-419" dirty="0" smtClean="0"/>
              <a:t>Concept</a:t>
            </a:r>
            <a:endParaRPr lang="en-US" dirty="0"/>
          </a:p>
        </p:txBody>
      </p:sp>
      <p:pic>
        <p:nvPicPr>
          <p:cNvPr id="1026" name="Picture 2" descr="Blank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34144"/>
            <a:ext cx="6119812" cy="463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p:cNvSpPr>
            <a:spLocks noGrp="1"/>
          </p:cNvSpPr>
          <p:nvPr>
            <p:ph idx="1"/>
          </p:nvPr>
        </p:nvSpPr>
        <p:spPr>
          <a:xfrm>
            <a:off x="6958012" y="1830606"/>
            <a:ext cx="4395788" cy="4351338"/>
          </a:xfrm>
        </p:spPr>
        <p:txBody>
          <a:bodyPr>
            <a:noAutofit/>
          </a:bodyPr>
          <a:lstStyle/>
          <a:p>
            <a:pPr>
              <a:buFontTx/>
              <a:buChar char="-"/>
            </a:pPr>
            <a:r>
              <a:rPr lang="en-US" sz="2000" dirty="0" smtClean="0">
                <a:solidFill>
                  <a:schemeClr val="tx1">
                    <a:lumMod val="65000"/>
                    <a:lumOff val="35000"/>
                  </a:schemeClr>
                </a:solidFill>
              </a:rPr>
              <a:t>Scenarios modelled via Copulas </a:t>
            </a:r>
            <a:r>
              <a:rPr lang="en-US" sz="2000" dirty="0" err="1" smtClean="0">
                <a:solidFill>
                  <a:schemeClr val="tx1">
                    <a:lumMod val="65000"/>
                    <a:lumOff val="35000"/>
                  </a:schemeClr>
                </a:solidFill>
              </a:rPr>
              <a:t>Kaut</a:t>
            </a:r>
            <a:r>
              <a:rPr lang="en-US" sz="2000" dirty="0" smtClean="0">
                <a:solidFill>
                  <a:schemeClr val="tx1">
                    <a:lumMod val="65000"/>
                    <a:lumOff val="35000"/>
                  </a:schemeClr>
                </a:solidFill>
              </a:rPr>
              <a:t> and Wallace (2011)</a:t>
            </a:r>
          </a:p>
          <a:p>
            <a:pPr>
              <a:buFontTx/>
              <a:buChar char="-"/>
            </a:pPr>
            <a:r>
              <a:rPr lang="en-US" sz="2000" dirty="0" smtClean="0">
                <a:solidFill>
                  <a:schemeClr val="tx1">
                    <a:lumMod val="65000"/>
                    <a:lumOff val="35000"/>
                  </a:schemeClr>
                </a:solidFill>
              </a:rPr>
              <a:t>Waiting times from empirical distributions from Fuentes (2021)</a:t>
            </a:r>
          </a:p>
          <a:p>
            <a:pPr>
              <a:buFontTx/>
              <a:buChar char="-"/>
            </a:pPr>
            <a:r>
              <a:rPr lang="en-US" sz="2000" dirty="0" smtClean="0">
                <a:solidFill>
                  <a:schemeClr val="tx1">
                    <a:lumMod val="65000"/>
                    <a:lumOff val="35000"/>
                  </a:schemeClr>
                </a:solidFill>
              </a:rPr>
              <a:t>Base problem is a Multi-Stage Mixed Integer Programming model</a:t>
            </a:r>
          </a:p>
          <a:p>
            <a:pPr>
              <a:buFontTx/>
              <a:buChar char="-"/>
            </a:pPr>
            <a:r>
              <a:rPr lang="en-US" sz="2000" dirty="0" smtClean="0">
                <a:solidFill>
                  <a:schemeClr val="tx1">
                    <a:lumMod val="65000"/>
                    <a:lumOff val="35000"/>
                  </a:schemeClr>
                </a:solidFill>
              </a:rPr>
              <a:t>Weather route profiles created on Isochrones by [James </a:t>
            </a:r>
            <a:r>
              <a:rPr lang="en-US" sz="2000" dirty="0">
                <a:solidFill>
                  <a:schemeClr val="tx1">
                    <a:lumMod val="65000"/>
                    <a:lumOff val="35000"/>
                  </a:schemeClr>
                </a:solidFill>
              </a:rPr>
              <a:t>(1957</a:t>
            </a:r>
            <a:r>
              <a:rPr lang="en-US" sz="2000" dirty="0" smtClean="0">
                <a:solidFill>
                  <a:schemeClr val="tx1">
                    <a:lumMod val="65000"/>
                    <a:lumOff val="35000"/>
                  </a:schemeClr>
                </a:solidFill>
              </a:rPr>
              <a:t>);</a:t>
            </a:r>
            <a:r>
              <a:rPr lang="en-US" sz="2000" dirty="0">
                <a:solidFill>
                  <a:schemeClr val="tx1">
                    <a:lumMod val="65000"/>
                    <a:lumOff val="35000"/>
                  </a:schemeClr>
                </a:solidFill>
              </a:rPr>
              <a:t> Hagiwara and </a:t>
            </a:r>
            <a:r>
              <a:rPr lang="en-US" sz="2000" dirty="0" err="1">
                <a:solidFill>
                  <a:schemeClr val="tx1">
                    <a:lumMod val="65000"/>
                    <a:lumOff val="35000"/>
                  </a:schemeClr>
                </a:solidFill>
              </a:rPr>
              <a:t>Spaans</a:t>
            </a:r>
            <a:r>
              <a:rPr lang="en-US" sz="2000" dirty="0">
                <a:solidFill>
                  <a:schemeClr val="tx1">
                    <a:lumMod val="65000"/>
                    <a:lumOff val="35000"/>
                  </a:schemeClr>
                </a:solidFill>
              </a:rPr>
              <a:t> (1987</a:t>
            </a:r>
            <a:r>
              <a:rPr lang="en-US" sz="2000" dirty="0" smtClean="0">
                <a:solidFill>
                  <a:schemeClr val="tx1">
                    <a:lumMod val="65000"/>
                    <a:lumOff val="35000"/>
                  </a:schemeClr>
                </a:solidFill>
              </a:rPr>
              <a:t>)] + resistance method (summarized by </a:t>
            </a:r>
            <a:r>
              <a:rPr lang="en-US" sz="2000" dirty="0" err="1" smtClean="0">
                <a:solidFill>
                  <a:schemeClr val="tx1">
                    <a:lumMod val="65000"/>
                    <a:lumOff val="35000"/>
                  </a:schemeClr>
                </a:solidFill>
              </a:rPr>
              <a:t>Zis</a:t>
            </a:r>
            <a:r>
              <a:rPr lang="en-US" sz="2000" dirty="0" smtClean="0">
                <a:solidFill>
                  <a:schemeClr val="tx1">
                    <a:lumMod val="65000"/>
                    <a:lumOff val="35000"/>
                  </a:schemeClr>
                </a:solidFill>
              </a:rPr>
              <a:t> et al (2020). Computation accelerated 10x by GPU.</a:t>
            </a:r>
          </a:p>
          <a:p>
            <a:pPr>
              <a:buFontTx/>
              <a:buChar char="-"/>
            </a:pPr>
            <a:r>
              <a:rPr lang="en-US" sz="2000" dirty="0" smtClean="0">
                <a:solidFill>
                  <a:schemeClr val="tx1">
                    <a:lumMod val="65000"/>
                    <a:lumOff val="35000"/>
                  </a:schemeClr>
                </a:solidFill>
              </a:rPr>
              <a:t>Long computational times addressed via Progressive Hedging by </a:t>
            </a:r>
            <a:r>
              <a:rPr lang="en-US" sz="2000" dirty="0" err="1" smtClean="0">
                <a:solidFill>
                  <a:schemeClr val="tx1">
                    <a:lumMod val="65000"/>
                    <a:lumOff val="35000"/>
                  </a:schemeClr>
                </a:solidFill>
              </a:rPr>
              <a:t>Rockafellar</a:t>
            </a:r>
            <a:r>
              <a:rPr lang="en-US" sz="2000" dirty="0" smtClean="0">
                <a:solidFill>
                  <a:schemeClr val="tx1">
                    <a:lumMod val="65000"/>
                    <a:lumOff val="35000"/>
                  </a:schemeClr>
                </a:solidFill>
              </a:rPr>
              <a:t> and Wets (1991)</a:t>
            </a:r>
            <a:endParaRPr lang="en-US" sz="2000" dirty="0" smtClean="0">
              <a:solidFill>
                <a:schemeClr val="tx1">
                  <a:lumMod val="65000"/>
                  <a:lumOff val="35000"/>
                </a:schemeClr>
              </a:solidFill>
            </a:endParaRPr>
          </a:p>
          <a:p>
            <a:pPr>
              <a:buFontTx/>
              <a:buChar char="-"/>
            </a:pPr>
            <a:endParaRPr lang="en-US" sz="2200" dirty="0" smtClean="0">
              <a:solidFill>
                <a:schemeClr val="tx1">
                  <a:lumMod val="65000"/>
                  <a:lumOff val="35000"/>
                </a:schemeClr>
              </a:solidFill>
            </a:endParaRPr>
          </a:p>
        </p:txBody>
      </p:sp>
    </p:spTree>
    <p:extLst>
      <p:ext uri="{BB962C8B-B14F-4D97-AF65-F5344CB8AC3E}">
        <p14:creationId xmlns:p14="http://schemas.microsoft.com/office/powerpoint/2010/main" val="397102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11</a:t>
            </a:fld>
            <a:endParaRPr lang="ru-RU" dirty="0"/>
          </a:p>
        </p:txBody>
      </p:sp>
      <p:sp>
        <p:nvSpPr>
          <p:cNvPr id="5" name="Title 4"/>
          <p:cNvSpPr>
            <a:spLocks noGrp="1"/>
          </p:cNvSpPr>
          <p:nvPr>
            <p:ph type="title"/>
          </p:nvPr>
        </p:nvSpPr>
        <p:spPr/>
        <p:txBody>
          <a:bodyPr/>
          <a:lstStyle/>
          <a:p>
            <a:r>
              <a:rPr lang="es-419" dirty="0" err="1" smtClean="0"/>
              <a:t>Stochastic</a:t>
            </a:r>
            <a:r>
              <a:rPr lang="es-419" dirty="0" smtClean="0"/>
              <a:t> input</a:t>
            </a:r>
            <a:endParaRPr lang="en-US" dirty="0"/>
          </a:p>
        </p:txBody>
      </p:sp>
      <p:pic>
        <p:nvPicPr>
          <p:cNvPr id="6" name="Picture 5"/>
          <p:cNvPicPr/>
          <p:nvPr/>
        </p:nvPicPr>
        <p:blipFill>
          <a:blip r:embed="rId2"/>
          <a:stretch>
            <a:fillRect/>
          </a:stretch>
        </p:blipFill>
        <p:spPr>
          <a:xfrm>
            <a:off x="987742" y="2063016"/>
            <a:ext cx="4977765" cy="393636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743408899"/>
              </p:ext>
            </p:extLst>
          </p:nvPr>
        </p:nvGraphicFramePr>
        <p:xfrm>
          <a:off x="6196965" y="2315369"/>
          <a:ext cx="5747385" cy="2761460"/>
        </p:xfrm>
        <a:graphic>
          <a:graphicData uri="http://schemas.openxmlformats.org/drawingml/2006/table">
            <a:tbl>
              <a:tblPr firstRow="1" firstCol="1" bandRow="1">
                <a:tableStyleId>{3B4B98B0-60AC-42C2-AFA5-B58CD77FA1E5}</a:tableStyleId>
              </a:tblPr>
              <a:tblGrid>
                <a:gridCol w="2397278">
                  <a:extLst>
                    <a:ext uri="{9D8B030D-6E8A-4147-A177-3AD203B41FA5}">
                      <a16:colId xmlns:a16="http://schemas.microsoft.com/office/drawing/2014/main" val="939437033"/>
                    </a:ext>
                  </a:extLst>
                </a:gridCol>
                <a:gridCol w="669641">
                  <a:extLst>
                    <a:ext uri="{9D8B030D-6E8A-4147-A177-3AD203B41FA5}">
                      <a16:colId xmlns:a16="http://schemas.microsoft.com/office/drawing/2014/main" val="1796483102"/>
                    </a:ext>
                  </a:extLst>
                </a:gridCol>
                <a:gridCol w="670275">
                  <a:extLst>
                    <a:ext uri="{9D8B030D-6E8A-4147-A177-3AD203B41FA5}">
                      <a16:colId xmlns:a16="http://schemas.microsoft.com/office/drawing/2014/main" val="2293688363"/>
                    </a:ext>
                  </a:extLst>
                </a:gridCol>
                <a:gridCol w="669641">
                  <a:extLst>
                    <a:ext uri="{9D8B030D-6E8A-4147-A177-3AD203B41FA5}">
                      <a16:colId xmlns:a16="http://schemas.microsoft.com/office/drawing/2014/main" val="1433811621"/>
                    </a:ext>
                  </a:extLst>
                </a:gridCol>
                <a:gridCol w="670275">
                  <a:extLst>
                    <a:ext uri="{9D8B030D-6E8A-4147-A177-3AD203B41FA5}">
                      <a16:colId xmlns:a16="http://schemas.microsoft.com/office/drawing/2014/main" val="1857139112"/>
                    </a:ext>
                  </a:extLst>
                </a:gridCol>
                <a:gridCol w="670275">
                  <a:extLst>
                    <a:ext uri="{9D8B030D-6E8A-4147-A177-3AD203B41FA5}">
                      <a16:colId xmlns:a16="http://schemas.microsoft.com/office/drawing/2014/main" val="974207734"/>
                    </a:ext>
                  </a:extLst>
                </a:gridCol>
              </a:tblGrid>
              <a:tr h="276146">
                <a:tc>
                  <a:txBody>
                    <a:bodyPr/>
                    <a:lstStyle/>
                    <a:p>
                      <a:pPr>
                        <a:lnSpc>
                          <a:spcPct val="125000"/>
                        </a:lnSpc>
                        <a:spcAft>
                          <a:spcPts val="1000"/>
                        </a:spcAft>
                      </a:pPr>
                      <a:r>
                        <a:rPr lang="en-US" sz="1200">
                          <a:effectLst/>
                        </a:rPr>
                        <a:t> </a:t>
                      </a:r>
                      <a:endParaRPr lang="en-US" sz="1200">
                        <a:effectLst/>
                        <a:latin typeface="Times New Roman" panose="02020603050405020304" pitchFamily="18" charset="0"/>
                        <a:ea typeface="MS Mincho"/>
                      </a:endParaRPr>
                    </a:p>
                  </a:txBody>
                  <a:tcPr marL="68580" marR="68580" marT="0" marB="0"/>
                </a:tc>
                <a:tc>
                  <a:txBody>
                    <a:bodyPr/>
                    <a:lstStyle/>
                    <a:p>
                      <a:pPr algn="ctr">
                        <a:lnSpc>
                          <a:spcPct val="125000"/>
                        </a:lnSpc>
                        <a:spcAft>
                          <a:spcPts val="1000"/>
                        </a:spcAft>
                      </a:pPr>
                      <a:r>
                        <a:rPr lang="en-US" sz="1200">
                          <a:effectLst/>
                        </a:rPr>
                        <a:t>Mean</a:t>
                      </a:r>
                      <a:endParaRPr lang="en-US" sz="1200">
                        <a:effectLst/>
                        <a:latin typeface="Times New Roman" panose="02020603050405020304" pitchFamily="18" charset="0"/>
                        <a:ea typeface="MS Mincho"/>
                      </a:endParaRPr>
                    </a:p>
                  </a:txBody>
                  <a:tcPr marL="68580" marR="68580" marT="0" marB="0" anchor="ctr"/>
                </a:tc>
                <a:tc>
                  <a:txBody>
                    <a:bodyPr/>
                    <a:lstStyle/>
                    <a:p>
                      <a:pPr algn="ctr">
                        <a:lnSpc>
                          <a:spcPct val="125000"/>
                        </a:lnSpc>
                        <a:spcAft>
                          <a:spcPts val="1000"/>
                        </a:spcAft>
                      </a:pPr>
                      <a:r>
                        <a:rPr lang="en-US" sz="1200">
                          <a:effectLst/>
                        </a:rPr>
                        <a:t>St.Dev</a:t>
                      </a:r>
                      <a:endParaRPr lang="en-US" sz="1200">
                        <a:effectLst/>
                        <a:latin typeface="Times New Roman" panose="02020603050405020304" pitchFamily="18" charset="0"/>
                        <a:ea typeface="MS Mincho"/>
                      </a:endParaRPr>
                    </a:p>
                  </a:txBody>
                  <a:tcPr marL="68580" marR="68580" marT="0" marB="0" anchor="ctr"/>
                </a:tc>
                <a:tc>
                  <a:txBody>
                    <a:bodyPr/>
                    <a:lstStyle/>
                    <a:p>
                      <a:pPr algn="ctr">
                        <a:lnSpc>
                          <a:spcPct val="125000"/>
                        </a:lnSpc>
                        <a:spcAft>
                          <a:spcPts val="1000"/>
                        </a:spcAft>
                      </a:pPr>
                      <a:r>
                        <a:rPr lang="en-US" sz="1200">
                          <a:effectLst/>
                        </a:rPr>
                        <a:t>Median</a:t>
                      </a:r>
                      <a:endParaRPr lang="en-US" sz="1200">
                        <a:effectLst/>
                        <a:latin typeface="Times New Roman" panose="02020603050405020304" pitchFamily="18" charset="0"/>
                        <a:ea typeface="MS Mincho"/>
                      </a:endParaRPr>
                    </a:p>
                  </a:txBody>
                  <a:tcPr marL="68580" marR="68580" marT="0" marB="0" anchor="ctr"/>
                </a:tc>
                <a:tc>
                  <a:txBody>
                    <a:bodyPr/>
                    <a:lstStyle/>
                    <a:p>
                      <a:pPr algn="ctr">
                        <a:lnSpc>
                          <a:spcPct val="125000"/>
                        </a:lnSpc>
                        <a:spcAft>
                          <a:spcPts val="1000"/>
                        </a:spcAft>
                      </a:pPr>
                      <a:r>
                        <a:rPr lang="en-US" sz="1200">
                          <a:effectLst/>
                        </a:rPr>
                        <a:t>Min</a:t>
                      </a:r>
                      <a:endParaRPr lang="en-US" sz="1200">
                        <a:effectLst/>
                        <a:latin typeface="Times New Roman" panose="02020603050405020304" pitchFamily="18" charset="0"/>
                        <a:ea typeface="MS Mincho"/>
                      </a:endParaRPr>
                    </a:p>
                  </a:txBody>
                  <a:tcPr marL="68580" marR="68580" marT="0" marB="0" anchor="ctr"/>
                </a:tc>
                <a:tc>
                  <a:txBody>
                    <a:bodyPr/>
                    <a:lstStyle/>
                    <a:p>
                      <a:pPr algn="ctr">
                        <a:lnSpc>
                          <a:spcPct val="125000"/>
                        </a:lnSpc>
                        <a:spcAft>
                          <a:spcPts val="1000"/>
                        </a:spcAft>
                      </a:pPr>
                      <a:r>
                        <a:rPr lang="en-US" sz="1200">
                          <a:effectLst/>
                        </a:rPr>
                        <a:t>Max</a:t>
                      </a:r>
                      <a:endParaRPr lang="en-US" sz="120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2484479589"/>
                  </a:ext>
                </a:extLst>
              </a:tr>
              <a:tr h="276146">
                <a:tc>
                  <a:txBody>
                    <a:bodyPr/>
                    <a:lstStyle/>
                    <a:p>
                      <a:pPr>
                        <a:lnSpc>
                          <a:spcPct val="125000"/>
                        </a:lnSpc>
                        <a:spcAft>
                          <a:spcPts val="1000"/>
                        </a:spcAft>
                      </a:pPr>
                      <a:r>
                        <a:rPr lang="en-US" sz="1200" dirty="0">
                          <a:effectLst/>
                        </a:rPr>
                        <a:t>Syros Island</a:t>
                      </a:r>
                      <a:endParaRPr lang="en-US" sz="1200" dirty="0">
                        <a:effectLst/>
                        <a:latin typeface="Times New Roman" panose="02020603050405020304" pitchFamily="18" charset="0"/>
                        <a:ea typeface="MS Mincho"/>
                      </a:endParaRPr>
                    </a:p>
                  </a:txBody>
                  <a:tcPr marL="68580" marR="68580" marT="0" marB="0"/>
                </a:tc>
                <a:tc>
                  <a:txBody>
                    <a:bodyPr/>
                    <a:lstStyle/>
                    <a:p>
                      <a:pPr algn="r">
                        <a:lnSpc>
                          <a:spcPct val="125000"/>
                        </a:lnSpc>
                        <a:spcAft>
                          <a:spcPts val="1000"/>
                        </a:spcAft>
                      </a:pPr>
                      <a:r>
                        <a:rPr lang="en-US" sz="1200" dirty="0">
                          <a:effectLst/>
                        </a:rPr>
                        <a:t>1.6</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1.8</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0.8</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0.2</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8.9</a:t>
                      </a:r>
                      <a:endParaRPr lang="en-US" sz="1200" dirty="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2005199083"/>
                  </a:ext>
                </a:extLst>
              </a:tr>
              <a:tr h="276146">
                <a:tc>
                  <a:txBody>
                    <a:bodyPr/>
                    <a:lstStyle/>
                    <a:p>
                      <a:pPr>
                        <a:lnSpc>
                          <a:spcPct val="125000"/>
                        </a:lnSpc>
                        <a:spcAft>
                          <a:spcPts val="1000"/>
                        </a:spcAft>
                      </a:pPr>
                      <a:r>
                        <a:rPr lang="en-US" sz="1200" dirty="0">
                          <a:effectLst/>
                        </a:rPr>
                        <a:t>Gibraltar</a:t>
                      </a:r>
                      <a:endParaRPr lang="en-US" sz="1200" dirty="0">
                        <a:effectLst/>
                        <a:latin typeface="Times New Roman" panose="02020603050405020304" pitchFamily="18" charset="0"/>
                        <a:ea typeface="MS Mincho"/>
                      </a:endParaRPr>
                    </a:p>
                  </a:txBody>
                  <a:tcPr marL="68580" marR="68580" marT="0" marB="0"/>
                </a:tc>
                <a:tc>
                  <a:txBody>
                    <a:bodyPr/>
                    <a:lstStyle/>
                    <a:p>
                      <a:pPr algn="r">
                        <a:lnSpc>
                          <a:spcPct val="125000"/>
                        </a:lnSpc>
                        <a:spcAft>
                          <a:spcPts val="1000"/>
                        </a:spcAft>
                      </a:pPr>
                      <a:r>
                        <a:rPr lang="en-US" sz="1200" dirty="0">
                          <a:effectLst/>
                        </a:rPr>
                        <a:t>1.7</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1.5</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1.0</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0.3</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7.9</a:t>
                      </a:r>
                      <a:endParaRPr lang="en-US" sz="1200" dirty="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659060909"/>
                  </a:ext>
                </a:extLst>
              </a:tr>
              <a:tr h="276146">
                <a:tc>
                  <a:txBody>
                    <a:bodyPr/>
                    <a:lstStyle/>
                    <a:p>
                      <a:pPr>
                        <a:lnSpc>
                          <a:spcPct val="125000"/>
                        </a:lnSpc>
                        <a:spcAft>
                          <a:spcPts val="1000"/>
                        </a:spcAft>
                      </a:pPr>
                      <a:r>
                        <a:rPr lang="en-US" sz="1200" dirty="0">
                          <a:effectLst/>
                        </a:rPr>
                        <a:t>Ceuta</a:t>
                      </a:r>
                      <a:endParaRPr lang="en-US" sz="1200" dirty="0">
                        <a:effectLst/>
                        <a:latin typeface="Times New Roman" panose="02020603050405020304" pitchFamily="18" charset="0"/>
                        <a:ea typeface="MS Mincho"/>
                      </a:endParaRPr>
                    </a:p>
                  </a:txBody>
                  <a:tcPr marL="68580" marR="68580" marT="0" marB="0"/>
                </a:tc>
                <a:tc>
                  <a:txBody>
                    <a:bodyPr/>
                    <a:lstStyle/>
                    <a:p>
                      <a:pPr algn="r">
                        <a:lnSpc>
                          <a:spcPct val="125000"/>
                        </a:lnSpc>
                        <a:spcAft>
                          <a:spcPts val="1000"/>
                        </a:spcAft>
                      </a:pPr>
                      <a:r>
                        <a:rPr lang="en-US" sz="1200" dirty="0">
                          <a:effectLst/>
                        </a:rPr>
                        <a:t>3.2</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3.7</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1.3</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0.3</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18.3</a:t>
                      </a:r>
                      <a:endParaRPr lang="en-US" sz="1200" dirty="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293799041"/>
                  </a:ext>
                </a:extLst>
              </a:tr>
              <a:tr h="276146">
                <a:tc>
                  <a:txBody>
                    <a:bodyPr/>
                    <a:lstStyle/>
                    <a:p>
                      <a:pPr>
                        <a:lnSpc>
                          <a:spcPct val="125000"/>
                        </a:lnSpc>
                        <a:spcAft>
                          <a:spcPts val="1000"/>
                        </a:spcAft>
                      </a:pPr>
                      <a:r>
                        <a:rPr lang="en-US" sz="1200" dirty="0">
                          <a:effectLst/>
                        </a:rPr>
                        <a:t>Valetta</a:t>
                      </a:r>
                      <a:endParaRPr lang="en-US" sz="1200" dirty="0">
                        <a:effectLst/>
                        <a:latin typeface="Times New Roman" panose="02020603050405020304" pitchFamily="18" charset="0"/>
                        <a:ea typeface="MS Mincho"/>
                      </a:endParaRPr>
                    </a:p>
                  </a:txBody>
                  <a:tcPr marL="68580" marR="68580" marT="0" marB="0"/>
                </a:tc>
                <a:tc>
                  <a:txBody>
                    <a:bodyPr/>
                    <a:lstStyle/>
                    <a:p>
                      <a:pPr algn="r">
                        <a:lnSpc>
                          <a:spcPct val="125000"/>
                        </a:lnSpc>
                        <a:spcAft>
                          <a:spcPts val="1000"/>
                        </a:spcAft>
                      </a:pPr>
                      <a:r>
                        <a:rPr lang="en-US" sz="1200" dirty="0">
                          <a:effectLst/>
                        </a:rPr>
                        <a:t>4.0</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4.6</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1.8</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0.2</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23.6</a:t>
                      </a:r>
                      <a:endParaRPr lang="en-US" sz="1200" dirty="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3500299047"/>
                  </a:ext>
                </a:extLst>
              </a:tr>
              <a:tr h="276146">
                <a:tc>
                  <a:txBody>
                    <a:bodyPr/>
                    <a:lstStyle/>
                    <a:p>
                      <a:pPr>
                        <a:lnSpc>
                          <a:spcPct val="125000"/>
                        </a:lnSpc>
                        <a:spcAft>
                          <a:spcPts val="1000"/>
                        </a:spcAft>
                      </a:pPr>
                      <a:r>
                        <a:rPr lang="en-US" sz="1200" dirty="0" err="1">
                          <a:effectLst/>
                        </a:rPr>
                        <a:t>Tanger</a:t>
                      </a:r>
                      <a:endParaRPr lang="en-US" sz="1200" dirty="0">
                        <a:effectLst/>
                        <a:latin typeface="Times New Roman" panose="02020603050405020304" pitchFamily="18" charset="0"/>
                        <a:ea typeface="MS Mincho"/>
                      </a:endParaRPr>
                    </a:p>
                  </a:txBody>
                  <a:tcPr marL="68580" marR="68580" marT="0" marB="0"/>
                </a:tc>
                <a:tc>
                  <a:txBody>
                    <a:bodyPr/>
                    <a:lstStyle/>
                    <a:p>
                      <a:pPr algn="r">
                        <a:lnSpc>
                          <a:spcPct val="125000"/>
                        </a:lnSpc>
                        <a:spcAft>
                          <a:spcPts val="1000"/>
                        </a:spcAft>
                      </a:pPr>
                      <a:r>
                        <a:rPr lang="en-US" sz="1200" dirty="0">
                          <a:effectLst/>
                        </a:rPr>
                        <a:t>4.7</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5.2</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3.0</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0.5</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32.9</a:t>
                      </a:r>
                      <a:endParaRPr lang="en-US" sz="1200" dirty="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1520761644"/>
                  </a:ext>
                </a:extLst>
              </a:tr>
              <a:tr h="276146">
                <a:tc>
                  <a:txBody>
                    <a:bodyPr/>
                    <a:lstStyle/>
                    <a:p>
                      <a:pPr>
                        <a:lnSpc>
                          <a:spcPct val="125000"/>
                        </a:lnSpc>
                        <a:spcAft>
                          <a:spcPts val="1000"/>
                        </a:spcAft>
                      </a:pPr>
                      <a:r>
                        <a:rPr lang="en-US" sz="1200" dirty="0">
                          <a:effectLst/>
                        </a:rPr>
                        <a:t>Limassol</a:t>
                      </a:r>
                      <a:endParaRPr lang="en-US" sz="1200" dirty="0">
                        <a:effectLst/>
                        <a:latin typeface="Times New Roman" panose="02020603050405020304" pitchFamily="18" charset="0"/>
                        <a:ea typeface="MS Mincho"/>
                      </a:endParaRPr>
                    </a:p>
                  </a:txBody>
                  <a:tcPr marL="68580" marR="68580" marT="0" marB="0"/>
                </a:tc>
                <a:tc>
                  <a:txBody>
                    <a:bodyPr/>
                    <a:lstStyle/>
                    <a:p>
                      <a:pPr algn="r">
                        <a:lnSpc>
                          <a:spcPct val="125000"/>
                        </a:lnSpc>
                        <a:spcAft>
                          <a:spcPts val="1000"/>
                        </a:spcAft>
                      </a:pPr>
                      <a:r>
                        <a:rPr lang="en-US" sz="1200" dirty="0">
                          <a:effectLst/>
                        </a:rPr>
                        <a:t>6.9</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12.9</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2.1</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0.4</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91.6</a:t>
                      </a:r>
                      <a:endParaRPr lang="en-US" sz="1200" dirty="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3494110997"/>
                  </a:ext>
                </a:extLst>
              </a:tr>
              <a:tr h="276146">
                <a:tc>
                  <a:txBody>
                    <a:bodyPr/>
                    <a:lstStyle/>
                    <a:p>
                      <a:pPr>
                        <a:lnSpc>
                          <a:spcPct val="125000"/>
                        </a:lnSpc>
                        <a:spcAft>
                          <a:spcPts val="1000"/>
                        </a:spcAft>
                      </a:pPr>
                      <a:r>
                        <a:rPr lang="en-US" sz="1200" dirty="0">
                          <a:effectLst/>
                        </a:rPr>
                        <a:t>Algeciras</a:t>
                      </a:r>
                      <a:endParaRPr lang="en-US" sz="1200" dirty="0">
                        <a:effectLst/>
                        <a:latin typeface="Times New Roman" panose="02020603050405020304" pitchFamily="18" charset="0"/>
                        <a:ea typeface="MS Mincho"/>
                      </a:endParaRPr>
                    </a:p>
                  </a:txBody>
                  <a:tcPr marL="68580" marR="68580" marT="0" marB="0"/>
                </a:tc>
                <a:tc>
                  <a:txBody>
                    <a:bodyPr/>
                    <a:lstStyle/>
                    <a:p>
                      <a:pPr algn="r">
                        <a:lnSpc>
                          <a:spcPct val="125000"/>
                        </a:lnSpc>
                        <a:spcAft>
                          <a:spcPts val="1000"/>
                        </a:spcAft>
                      </a:pPr>
                      <a:r>
                        <a:rPr lang="en-US" sz="1200" dirty="0">
                          <a:effectLst/>
                        </a:rPr>
                        <a:t>7.4</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9.8</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3.3</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0.4</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50</a:t>
                      </a:r>
                      <a:endParaRPr lang="en-US" sz="1200" dirty="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223969094"/>
                  </a:ext>
                </a:extLst>
              </a:tr>
              <a:tr h="276146">
                <a:tc>
                  <a:txBody>
                    <a:bodyPr/>
                    <a:lstStyle/>
                    <a:p>
                      <a:pPr>
                        <a:lnSpc>
                          <a:spcPct val="125000"/>
                        </a:lnSpc>
                        <a:spcAft>
                          <a:spcPts val="1000"/>
                        </a:spcAft>
                      </a:pPr>
                      <a:r>
                        <a:rPr lang="en-US" sz="1200" dirty="0">
                          <a:effectLst/>
                        </a:rPr>
                        <a:t>Piraeus</a:t>
                      </a:r>
                      <a:endParaRPr lang="en-US" sz="1200" dirty="0">
                        <a:effectLst/>
                        <a:latin typeface="Times New Roman" panose="02020603050405020304" pitchFamily="18" charset="0"/>
                        <a:ea typeface="MS Mincho"/>
                      </a:endParaRPr>
                    </a:p>
                  </a:txBody>
                  <a:tcPr marL="68580" marR="68580" marT="0" marB="0"/>
                </a:tc>
                <a:tc>
                  <a:txBody>
                    <a:bodyPr/>
                    <a:lstStyle/>
                    <a:p>
                      <a:pPr algn="r">
                        <a:lnSpc>
                          <a:spcPct val="125000"/>
                        </a:lnSpc>
                        <a:spcAft>
                          <a:spcPts val="1000"/>
                        </a:spcAft>
                      </a:pPr>
                      <a:r>
                        <a:rPr lang="en-US" sz="1200" dirty="0">
                          <a:effectLst/>
                        </a:rPr>
                        <a:t>8.3</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12.6</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3.8</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a:effectLst/>
                        </a:rPr>
                        <a:t>0.2</a:t>
                      </a:r>
                      <a:endParaRPr lang="en-US" sz="120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99.0</a:t>
                      </a:r>
                      <a:endParaRPr lang="en-US" sz="1200" dirty="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1900309289"/>
                  </a:ext>
                </a:extLst>
              </a:tr>
              <a:tr h="276146">
                <a:tc>
                  <a:txBody>
                    <a:bodyPr/>
                    <a:lstStyle/>
                    <a:p>
                      <a:pPr>
                        <a:lnSpc>
                          <a:spcPct val="125000"/>
                        </a:lnSpc>
                        <a:spcAft>
                          <a:spcPts val="1000"/>
                        </a:spcAft>
                      </a:pPr>
                      <a:r>
                        <a:rPr lang="en-US" sz="1200" dirty="0">
                          <a:effectLst/>
                        </a:rPr>
                        <a:t>Augusta</a:t>
                      </a:r>
                      <a:endParaRPr lang="en-US" sz="1200" dirty="0">
                        <a:effectLst/>
                        <a:latin typeface="Times New Roman" panose="02020603050405020304" pitchFamily="18" charset="0"/>
                        <a:ea typeface="MS Mincho"/>
                      </a:endParaRPr>
                    </a:p>
                  </a:txBody>
                  <a:tcPr marL="68580" marR="68580" marT="0" marB="0"/>
                </a:tc>
                <a:tc>
                  <a:txBody>
                    <a:bodyPr/>
                    <a:lstStyle/>
                    <a:p>
                      <a:pPr algn="r">
                        <a:lnSpc>
                          <a:spcPct val="125000"/>
                        </a:lnSpc>
                        <a:spcAft>
                          <a:spcPts val="1000"/>
                        </a:spcAft>
                      </a:pPr>
                      <a:r>
                        <a:rPr lang="en-US" sz="1200" dirty="0">
                          <a:effectLst/>
                        </a:rPr>
                        <a:t>18.1</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26.0</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4.7</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0.1</a:t>
                      </a:r>
                      <a:endParaRPr lang="en-US" sz="1200" dirty="0">
                        <a:effectLst/>
                        <a:latin typeface="Times New Roman" panose="02020603050405020304" pitchFamily="18" charset="0"/>
                        <a:ea typeface="MS Mincho"/>
                      </a:endParaRPr>
                    </a:p>
                  </a:txBody>
                  <a:tcPr marL="68580" marR="68580" marT="0" marB="0" anchor="ctr"/>
                </a:tc>
                <a:tc>
                  <a:txBody>
                    <a:bodyPr/>
                    <a:lstStyle/>
                    <a:p>
                      <a:pPr algn="r">
                        <a:lnSpc>
                          <a:spcPct val="125000"/>
                        </a:lnSpc>
                        <a:spcAft>
                          <a:spcPts val="1000"/>
                        </a:spcAft>
                      </a:pPr>
                      <a:r>
                        <a:rPr lang="en-US" sz="1200" dirty="0">
                          <a:effectLst/>
                        </a:rPr>
                        <a:t>130.7</a:t>
                      </a:r>
                      <a:endParaRPr lang="en-US" sz="1200" dirty="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928557168"/>
                  </a:ext>
                </a:extLst>
              </a:tr>
            </a:tbl>
          </a:graphicData>
        </a:graphic>
      </p:graphicFrame>
      <p:sp>
        <p:nvSpPr>
          <p:cNvPr id="4" name="TextBox 3"/>
          <p:cNvSpPr txBox="1"/>
          <p:nvPr/>
        </p:nvSpPr>
        <p:spPr>
          <a:xfrm>
            <a:off x="6117580" y="1946037"/>
            <a:ext cx="4735592" cy="369332"/>
          </a:xfrm>
          <a:prstGeom prst="rect">
            <a:avLst/>
          </a:prstGeom>
          <a:noFill/>
        </p:spPr>
        <p:txBody>
          <a:bodyPr wrap="none" rtlCol="0">
            <a:spAutoFit/>
          </a:bodyPr>
          <a:lstStyle/>
          <a:p>
            <a:r>
              <a:rPr lang="en-US" dirty="0" smtClean="0">
                <a:latin typeface="+mj-lt"/>
              </a:rPr>
              <a:t>Waiting time for vessels served at anchor</a:t>
            </a:r>
            <a:endParaRPr lang="en-US" dirty="0">
              <a:latin typeface="+mj-lt"/>
            </a:endParaRPr>
          </a:p>
        </p:txBody>
      </p:sp>
    </p:spTree>
    <p:extLst>
      <p:ext uri="{BB962C8B-B14F-4D97-AF65-F5344CB8AC3E}">
        <p14:creationId xmlns:p14="http://schemas.microsoft.com/office/powerpoint/2010/main" val="3097623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12</a:t>
            </a:fld>
            <a:endParaRPr lang="ru-RU" dirty="0"/>
          </a:p>
        </p:txBody>
      </p:sp>
      <p:pic>
        <p:nvPicPr>
          <p:cNvPr id="20" name="Picture 19"/>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3614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a:buFontTx/>
              <a:buChar char="-"/>
            </a:pPr>
            <a:endParaRPr lang="en-US" sz="2200" dirty="0" smtClean="0">
              <a:solidFill>
                <a:schemeClr val="tx1">
                  <a:lumMod val="65000"/>
                  <a:lumOff val="35000"/>
                </a:schemeClr>
              </a:solidFill>
            </a:endParaRPr>
          </a:p>
          <a:p>
            <a:pPr marL="0" indent="0">
              <a:buNone/>
            </a:pPr>
            <a:endParaRPr lang="en-US" sz="2200" dirty="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D495E168-DA5E-4888-8D8A-92B118324C14}" type="slidenum">
              <a:rPr lang="ru-RU" smtClean="0"/>
              <a:t>13</a:t>
            </a:fld>
            <a:endParaRPr lang="ru-RU" dirty="0"/>
          </a:p>
        </p:txBody>
      </p:sp>
      <p:sp>
        <p:nvSpPr>
          <p:cNvPr id="5" name="Title 4"/>
          <p:cNvSpPr>
            <a:spLocks noGrp="1"/>
          </p:cNvSpPr>
          <p:nvPr>
            <p:ph type="title"/>
          </p:nvPr>
        </p:nvSpPr>
        <p:spPr>
          <a:xfrm>
            <a:off x="838200" y="346272"/>
            <a:ext cx="9050518" cy="945498"/>
          </a:xfrm>
        </p:spPr>
        <p:txBody>
          <a:bodyPr/>
          <a:lstStyle/>
          <a:p>
            <a:r>
              <a:rPr lang="es-419" dirty="0" err="1" smtClean="0"/>
              <a:t>Results</a:t>
            </a:r>
            <a:r>
              <a:rPr lang="es-419" dirty="0" smtClean="0"/>
              <a:t> and </a:t>
            </a:r>
            <a:r>
              <a:rPr lang="es-419" dirty="0" err="1" smtClean="0"/>
              <a:t>discussion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97616103"/>
              </p:ext>
            </p:extLst>
          </p:nvPr>
        </p:nvGraphicFramePr>
        <p:xfrm>
          <a:off x="1392872" y="1703412"/>
          <a:ext cx="8589327" cy="4008938"/>
        </p:xfrm>
        <a:graphic>
          <a:graphicData uri="http://schemas.openxmlformats.org/drawingml/2006/table">
            <a:tbl>
              <a:tblPr firstRow="1" firstCol="1" bandRow="1">
                <a:tableStyleId>{3B4B98B0-60AC-42C2-AFA5-B58CD77FA1E5}</a:tableStyleId>
              </a:tblPr>
              <a:tblGrid>
                <a:gridCol w="1581104">
                  <a:extLst>
                    <a:ext uri="{9D8B030D-6E8A-4147-A177-3AD203B41FA5}">
                      <a16:colId xmlns:a16="http://schemas.microsoft.com/office/drawing/2014/main" val="764105556"/>
                    </a:ext>
                  </a:extLst>
                </a:gridCol>
                <a:gridCol w="1251239">
                  <a:extLst>
                    <a:ext uri="{9D8B030D-6E8A-4147-A177-3AD203B41FA5}">
                      <a16:colId xmlns:a16="http://schemas.microsoft.com/office/drawing/2014/main" val="741029429"/>
                    </a:ext>
                  </a:extLst>
                </a:gridCol>
                <a:gridCol w="1251239">
                  <a:extLst>
                    <a:ext uri="{9D8B030D-6E8A-4147-A177-3AD203B41FA5}">
                      <a16:colId xmlns:a16="http://schemas.microsoft.com/office/drawing/2014/main" val="3738357366"/>
                    </a:ext>
                  </a:extLst>
                </a:gridCol>
                <a:gridCol w="1138074">
                  <a:extLst>
                    <a:ext uri="{9D8B030D-6E8A-4147-A177-3AD203B41FA5}">
                      <a16:colId xmlns:a16="http://schemas.microsoft.com/office/drawing/2014/main" val="2798039696"/>
                    </a:ext>
                  </a:extLst>
                </a:gridCol>
                <a:gridCol w="1137271">
                  <a:extLst>
                    <a:ext uri="{9D8B030D-6E8A-4147-A177-3AD203B41FA5}">
                      <a16:colId xmlns:a16="http://schemas.microsoft.com/office/drawing/2014/main" val="3548415283"/>
                    </a:ext>
                  </a:extLst>
                </a:gridCol>
                <a:gridCol w="1138074">
                  <a:extLst>
                    <a:ext uri="{9D8B030D-6E8A-4147-A177-3AD203B41FA5}">
                      <a16:colId xmlns:a16="http://schemas.microsoft.com/office/drawing/2014/main" val="771099862"/>
                    </a:ext>
                  </a:extLst>
                </a:gridCol>
                <a:gridCol w="1092326">
                  <a:extLst>
                    <a:ext uri="{9D8B030D-6E8A-4147-A177-3AD203B41FA5}">
                      <a16:colId xmlns:a16="http://schemas.microsoft.com/office/drawing/2014/main" val="3972256342"/>
                    </a:ext>
                  </a:extLst>
                </a:gridCol>
              </a:tblGrid>
              <a:tr h="995312">
                <a:tc>
                  <a:txBody>
                    <a:bodyPr/>
                    <a:lstStyle/>
                    <a:p>
                      <a:pPr>
                        <a:lnSpc>
                          <a:spcPct val="125000"/>
                        </a:lnSpc>
                        <a:spcAft>
                          <a:spcPts val="1000"/>
                        </a:spcAft>
                      </a:pPr>
                      <a:r>
                        <a:rPr lang="en-US" sz="1200" dirty="0">
                          <a:effectLst/>
                          <a:latin typeface="+mj-lt"/>
                        </a:rPr>
                        <a:t> </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smtClean="0">
                          <a:effectLst/>
                          <a:latin typeface="+mj-lt"/>
                          <a:ea typeface="MS Mincho"/>
                        </a:rPr>
                        <a:t>Description</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Port     (Speed leg 1 /Speed leg 2)</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Forward contract bunkers (Stage 1)</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a:effectLst/>
                          <a:latin typeface="+mj-lt"/>
                        </a:rPr>
                        <a:t>Spot contract bunkers (Stage 2)</a:t>
                      </a:r>
                      <a:endParaRPr lang="en-US" sz="120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Additional freight needed/MT</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a:effectLst/>
                          <a:latin typeface="+mj-lt"/>
                        </a:rPr>
                        <a:t>Objective function</a:t>
                      </a:r>
                      <a:endParaRPr lang="en-US" sz="1200">
                        <a:effectLst/>
                        <a:latin typeface="+mj-lt"/>
                        <a:ea typeface="MS Mincho"/>
                      </a:endParaRPr>
                    </a:p>
                  </a:txBody>
                  <a:tcPr marL="68580" marR="68580" marT="0" marB="0"/>
                </a:tc>
                <a:extLst>
                  <a:ext uri="{0D108BD9-81ED-4DB2-BD59-A6C34878D82A}">
                    <a16:rowId xmlns:a16="http://schemas.microsoft.com/office/drawing/2014/main" val="2341832779"/>
                  </a:ext>
                </a:extLst>
              </a:tr>
              <a:tr h="471142">
                <a:tc>
                  <a:txBody>
                    <a:bodyPr/>
                    <a:lstStyle/>
                    <a:p>
                      <a:pPr>
                        <a:lnSpc>
                          <a:spcPct val="125000"/>
                        </a:lnSpc>
                        <a:spcAft>
                          <a:spcPts val="1000"/>
                        </a:spcAft>
                      </a:pPr>
                      <a:r>
                        <a:rPr lang="en-US" sz="1200" dirty="0">
                          <a:effectLst/>
                          <a:latin typeface="+mj-lt"/>
                        </a:rPr>
                        <a:t>Situation </a:t>
                      </a:r>
                      <a:r>
                        <a:rPr lang="en-US" sz="1200" dirty="0" smtClean="0">
                          <a:effectLst/>
                          <a:latin typeface="+mj-lt"/>
                        </a:rPr>
                        <a:t>1 </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smtClean="0">
                          <a:effectLst/>
                          <a:latin typeface="+mj-lt"/>
                          <a:ea typeface="MS Mincho"/>
                        </a:rPr>
                        <a:t>No waiting time</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Valetta (6kt/12kt)</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199.9</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542.1</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a:effectLst/>
                          <a:latin typeface="+mj-lt"/>
                        </a:rPr>
                        <a:t>-407,448</a:t>
                      </a:r>
                      <a:endParaRPr lang="en-US" sz="1200">
                        <a:effectLst/>
                        <a:latin typeface="+mj-lt"/>
                        <a:ea typeface="MS Mincho"/>
                      </a:endParaRPr>
                    </a:p>
                  </a:txBody>
                  <a:tcPr marL="68580" marR="68580" marT="0" marB="0"/>
                </a:tc>
                <a:extLst>
                  <a:ext uri="{0D108BD9-81ED-4DB2-BD59-A6C34878D82A}">
                    <a16:rowId xmlns:a16="http://schemas.microsoft.com/office/drawing/2014/main" val="432990951"/>
                  </a:ext>
                </a:extLst>
              </a:tr>
              <a:tr h="471142">
                <a:tc>
                  <a:txBody>
                    <a:bodyPr/>
                    <a:lstStyle/>
                    <a:p>
                      <a:pPr>
                        <a:lnSpc>
                          <a:spcPct val="125000"/>
                        </a:lnSpc>
                        <a:spcAft>
                          <a:spcPts val="1000"/>
                        </a:spcAft>
                      </a:pPr>
                      <a:r>
                        <a:rPr lang="en-US" sz="1200" dirty="0">
                          <a:effectLst/>
                          <a:latin typeface="+mj-lt"/>
                        </a:rPr>
                        <a:t>Situation </a:t>
                      </a:r>
                      <a:r>
                        <a:rPr lang="en-US" sz="1200" dirty="0" smtClean="0">
                          <a:effectLst/>
                          <a:latin typeface="+mj-lt"/>
                        </a:rPr>
                        <a:t>1 w/o Valetta</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smtClean="0">
                          <a:effectLst/>
                          <a:latin typeface="+mj-lt"/>
                          <a:ea typeface="MS Mincho"/>
                        </a:rPr>
                        <a:t>No waiting time. Valetta not an option.</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Piraeus (4.5kt/12kt)</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758.7</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0.07$</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-406,687</a:t>
                      </a:r>
                      <a:endParaRPr lang="en-US" sz="1200" dirty="0">
                        <a:effectLst/>
                        <a:latin typeface="+mj-lt"/>
                        <a:ea typeface="MS Mincho"/>
                      </a:endParaRPr>
                    </a:p>
                  </a:txBody>
                  <a:tcPr marL="68580" marR="68580" marT="0" marB="0"/>
                </a:tc>
                <a:extLst>
                  <a:ext uri="{0D108BD9-81ED-4DB2-BD59-A6C34878D82A}">
                    <a16:rowId xmlns:a16="http://schemas.microsoft.com/office/drawing/2014/main" val="4250500791"/>
                  </a:ext>
                </a:extLst>
              </a:tr>
              <a:tr h="471142">
                <a:tc>
                  <a:txBody>
                    <a:bodyPr/>
                    <a:lstStyle/>
                    <a:p>
                      <a:pPr>
                        <a:lnSpc>
                          <a:spcPct val="125000"/>
                        </a:lnSpc>
                        <a:spcAft>
                          <a:spcPts val="1000"/>
                        </a:spcAft>
                      </a:pPr>
                      <a:r>
                        <a:rPr lang="en-US" sz="1200">
                          <a:effectLst/>
                          <a:latin typeface="+mj-lt"/>
                        </a:rPr>
                        <a:t>Situation 2</a:t>
                      </a:r>
                      <a:endParaRPr lang="en-US" sz="1200">
                        <a:effectLst/>
                        <a:latin typeface="+mj-lt"/>
                        <a:ea typeface="MS Mincho"/>
                      </a:endParaRPr>
                    </a:p>
                  </a:txBody>
                  <a:tcPr marL="68580" marR="68580" marT="0" marB="0"/>
                </a:tc>
                <a:tc>
                  <a:txBody>
                    <a:bodyPr/>
                    <a:lstStyle/>
                    <a:p>
                      <a:pPr>
                        <a:lnSpc>
                          <a:spcPct val="125000"/>
                        </a:lnSpc>
                        <a:spcAft>
                          <a:spcPts val="1000"/>
                        </a:spcAft>
                      </a:pPr>
                      <a:r>
                        <a:rPr lang="en-US" sz="1200" dirty="0" smtClean="0">
                          <a:effectLst/>
                          <a:latin typeface="+mj-lt"/>
                          <a:ea typeface="MS Mincho"/>
                        </a:rPr>
                        <a:t>Stochastic waiting time</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Valetta (9.5kt/12kt)</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771</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0.18$</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a:effectLst/>
                          <a:latin typeface="+mj-lt"/>
                        </a:rPr>
                        <a:t>-402,609</a:t>
                      </a:r>
                      <a:endParaRPr lang="en-US" sz="1200">
                        <a:effectLst/>
                        <a:latin typeface="+mj-lt"/>
                        <a:ea typeface="MS Mincho"/>
                      </a:endParaRPr>
                    </a:p>
                  </a:txBody>
                  <a:tcPr marL="68580" marR="68580" marT="0" marB="0"/>
                </a:tc>
                <a:extLst>
                  <a:ext uri="{0D108BD9-81ED-4DB2-BD59-A6C34878D82A}">
                    <a16:rowId xmlns:a16="http://schemas.microsoft.com/office/drawing/2014/main" val="3232212594"/>
                  </a:ext>
                </a:extLst>
              </a:tr>
              <a:tr h="471142">
                <a:tc>
                  <a:txBody>
                    <a:bodyPr/>
                    <a:lstStyle/>
                    <a:p>
                      <a:pPr>
                        <a:lnSpc>
                          <a:spcPct val="125000"/>
                        </a:lnSpc>
                        <a:spcAft>
                          <a:spcPts val="1000"/>
                        </a:spcAft>
                      </a:pPr>
                      <a:r>
                        <a:rPr lang="en-US" sz="1200" dirty="0">
                          <a:effectLst/>
                          <a:latin typeface="+mj-lt"/>
                        </a:rPr>
                        <a:t>Situation </a:t>
                      </a:r>
                      <a:r>
                        <a:rPr lang="en-US" sz="1200" dirty="0" smtClean="0">
                          <a:effectLst/>
                          <a:latin typeface="+mj-lt"/>
                        </a:rPr>
                        <a:t>2 w/o Valetta</a:t>
                      </a: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25000"/>
                        </a:lnSpc>
                        <a:spcBef>
                          <a:spcPts val="0"/>
                        </a:spcBef>
                        <a:spcAft>
                          <a:spcPts val="1000"/>
                        </a:spcAft>
                        <a:buClrTx/>
                        <a:buSzTx/>
                        <a:buFontTx/>
                        <a:buNone/>
                        <a:tabLst/>
                        <a:defRPr/>
                      </a:pPr>
                      <a:r>
                        <a:rPr lang="en-US" sz="1200" kern="1200" dirty="0" smtClean="0">
                          <a:solidFill>
                            <a:schemeClr val="tx1"/>
                          </a:solidFill>
                          <a:effectLst/>
                          <a:latin typeface="+mj-lt"/>
                          <a:ea typeface="MS Mincho"/>
                          <a:cs typeface="+mn-cs"/>
                        </a:rPr>
                        <a:t>Stochastic waiting time. Valetta not an option.</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Boston        (12/-)</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741</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0.10$</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a:effectLst/>
                          <a:latin typeface="+mj-lt"/>
                        </a:rPr>
                        <a:t>-405,427</a:t>
                      </a:r>
                      <a:endParaRPr lang="en-US" sz="1200">
                        <a:effectLst/>
                        <a:latin typeface="+mj-lt"/>
                        <a:ea typeface="MS Mincho"/>
                      </a:endParaRPr>
                    </a:p>
                  </a:txBody>
                  <a:tcPr marL="68580" marR="68580" marT="0" marB="0"/>
                </a:tc>
                <a:extLst>
                  <a:ext uri="{0D108BD9-81ED-4DB2-BD59-A6C34878D82A}">
                    <a16:rowId xmlns:a16="http://schemas.microsoft.com/office/drawing/2014/main" val="160837522"/>
                  </a:ext>
                </a:extLst>
              </a:tr>
              <a:tr h="471142">
                <a:tc>
                  <a:txBody>
                    <a:bodyPr/>
                    <a:lstStyle/>
                    <a:p>
                      <a:pPr>
                        <a:lnSpc>
                          <a:spcPct val="125000"/>
                        </a:lnSpc>
                        <a:spcAft>
                          <a:spcPts val="1000"/>
                        </a:spcAft>
                      </a:pPr>
                      <a:r>
                        <a:rPr lang="en-US" sz="1200" dirty="0">
                          <a:effectLst/>
                          <a:latin typeface="+mj-lt"/>
                        </a:rPr>
                        <a:t>Situation </a:t>
                      </a:r>
                      <a:r>
                        <a:rPr lang="en-US" sz="1200" dirty="0" smtClean="0">
                          <a:effectLst/>
                          <a:latin typeface="+mj-lt"/>
                        </a:rPr>
                        <a:t>3</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smtClean="0">
                          <a:effectLst/>
                          <a:latin typeface="+mj-lt"/>
                          <a:ea typeface="MS Mincho"/>
                        </a:rPr>
                        <a:t>Strong</a:t>
                      </a:r>
                      <a:r>
                        <a:rPr lang="en-US" sz="1200" baseline="0" dirty="0" smtClean="0">
                          <a:effectLst/>
                          <a:latin typeface="+mj-lt"/>
                          <a:ea typeface="MS Mincho"/>
                        </a:rPr>
                        <a:t> Med. Weather</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Valetta  (9.5kt/12kt)</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a:effectLst/>
                          <a:latin typeface="+mj-lt"/>
                        </a:rPr>
                        <a:t>-</a:t>
                      </a:r>
                      <a:endParaRPr lang="en-US" sz="120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825</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0.70$</a:t>
                      </a:r>
                      <a:endParaRPr lang="en-US" sz="1200" dirty="0">
                        <a:effectLst/>
                        <a:latin typeface="+mj-lt"/>
                        <a:ea typeface="MS Mincho"/>
                      </a:endParaRPr>
                    </a:p>
                  </a:txBody>
                  <a:tcPr marL="68580" marR="68580" marT="0" marB="0"/>
                </a:tc>
                <a:tc>
                  <a:txBody>
                    <a:bodyPr/>
                    <a:lstStyle/>
                    <a:p>
                      <a:pPr>
                        <a:lnSpc>
                          <a:spcPct val="125000"/>
                        </a:lnSpc>
                        <a:spcAft>
                          <a:spcPts val="1000"/>
                        </a:spcAft>
                      </a:pPr>
                      <a:r>
                        <a:rPr lang="en-US" sz="1200" dirty="0">
                          <a:effectLst/>
                          <a:latin typeface="+mj-lt"/>
                        </a:rPr>
                        <a:t>-400,081</a:t>
                      </a:r>
                      <a:endParaRPr lang="en-US" sz="1200" dirty="0">
                        <a:effectLst/>
                        <a:latin typeface="+mj-lt"/>
                        <a:ea typeface="MS Mincho"/>
                      </a:endParaRPr>
                    </a:p>
                  </a:txBody>
                  <a:tcPr marL="68580" marR="68580" marT="0" marB="0"/>
                </a:tc>
                <a:extLst>
                  <a:ext uri="{0D108BD9-81ED-4DB2-BD59-A6C34878D82A}">
                    <a16:rowId xmlns:a16="http://schemas.microsoft.com/office/drawing/2014/main" val="3559269820"/>
                  </a:ext>
                </a:extLst>
              </a:tr>
            </a:tbl>
          </a:graphicData>
        </a:graphic>
      </p:graphicFrame>
    </p:spTree>
    <p:extLst>
      <p:ext uri="{BB962C8B-B14F-4D97-AF65-F5344CB8AC3E}">
        <p14:creationId xmlns:p14="http://schemas.microsoft.com/office/powerpoint/2010/main" val="2913372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a:buFontTx/>
              <a:buChar char="-"/>
            </a:pPr>
            <a:endParaRPr lang="en-US" sz="2200" dirty="0" smtClean="0">
              <a:solidFill>
                <a:schemeClr val="tx1">
                  <a:lumMod val="65000"/>
                  <a:lumOff val="35000"/>
                </a:schemeClr>
              </a:solidFill>
            </a:endParaRPr>
          </a:p>
          <a:p>
            <a:pPr marL="0" indent="0">
              <a:buNone/>
            </a:pPr>
            <a:endParaRPr lang="en-US" sz="2200" dirty="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D495E168-DA5E-4888-8D8A-92B118324C14}" type="slidenum">
              <a:rPr lang="ru-RU" smtClean="0"/>
              <a:t>14</a:t>
            </a:fld>
            <a:endParaRPr lang="ru-RU" dirty="0"/>
          </a:p>
        </p:txBody>
      </p:sp>
      <p:sp>
        <p:nvSpPr>
          <p:cNvPr id="5" name="Title 4"/>
          <p:cNvSpPr>
            <a:spLocks noGrp="1"/>
          </p:cNvSpPr>
          <p:nvPr>
            <p:ph type="title"/>
          </p:nvPr>
        </p:nvSpPr>
        <p:spPr/>
        <p:txBody>
          <a:bodyPr/>
          <a:lstStyle/>
          <a:p>
            <a:r>
              <a:rPr lang="es-419" dirty="0" err="1" smtClean="0"/>
              <a:t>Conclusions</a:t>
            </a:r>
            <a:endParaRPr lang="en-US" dirty="0"/>
          </a:p>
        </p:txBody>
      </p:sp>
      <p:sp>
        <p:nvSpPr>
          <p:cNvPr id="6" name="Content Placeholder 3"/>
          <p:cNvSpPr txBox="1">
            <a:spLocks/>
          </p:cNvSpPr>
          <p:nvPr/>
        </p:nvSpPr>
        <p:spPr>
          <a:xfrm>
            <a:off x="990600" y="19780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2400" dirty="0" smtClean="0">
                <a:solidFill>
                  <a:schemeClr val="tx1">
                    <a:lumMod val="65000"/>
                    <a:lumOff val="35000"/>
                  </a:schemeClr>
                </a:solidFill>
              </a:rPr>
              <a:t>Using stochastic waiting times and weather as values within the bunkering problem suggest to have important effects on the bunkering stop selection. The tradeoff between fuel price and deviation is not enough. (More experiments to conclude)</a:t>
            </a:r>
          </a:p>
          <a:p>
            <a:pPr>
              <a:buFontTx/>
              <a:buChar char="-"/>
            </a:pPr>
            <a:r>
              <a:rPr lang="en-US" sz="2400" dirty="0" smtClean="0">
                <a:solidFill>
                  <a:schemeClr val="tx1">
                    <a:lumMod val="65000"/>
                    <a:lumOff val="35000"/>
                  </a:schemeClr>
                </a:solidFill>
              </a:rPr>
              <a:t>Lower waiting times ports are more likely to be chosen based on a lower probability of having penalties for not arriving on time.</a:t>
            </a:r>
          </a:p>
          <a:p>
            <a:pPr>
              <a:buFontTx/>
              <a:buChar char="-"/>
            </a:pPr>
            <a:r>
              <a:rPr lang="en-US" sz="2400" dirty="0" smtClean="0">
                <a:solidFill>
                  <a:schemeClr val="tx1">
                    <a:lumMod val="65000"/>
                    <a:lumOff val="35000"/>
                  </a:schemeClr>
                </a:solidFill>
              </a:rPr>
              <a:t>The former highlights the importance of faster service as a strategy for a bunkering port aiming to be competitive, consistent with Lam et al (2011)</a:t>
            </a:r>
          </a:p>
          <a:p>
            <a:pPr>
              <a:buFontTx/>
              <a:buChar char="-"/>
            </a:pPr>
            <a:r>
              <a:rPr lang="en-US" sz="2400" dirty="0" smtClean="0">
                <a:solidFill>
                  <a:schemeClr val="tx1">
                    <a:lumMod val="65000"/>
                    <a:lumOff val="35000"/>
                  </a:schemeClr>
                </a:solidFill>
              </a:rPr>
              <a:t>Empirical statistics are important input to operation research models.</a:t>
            </a:r>
          </a:p>
          <a:p>
            <a:pPr>
              <a:buFontTx/>
              <a:buChar char="-"/>
            </a:pPr>
            <a:r>
              <a:rPr lang="en-US" sz="2400" dirty="0" smtClean="0">
                <a:solidFill>
                  <a:schemeClr val="tx1">
                    <a:lumMod val="65000"/>
                    <a:lumOff val="35000"/>
                  </a:schemeClr>
                </a:solidFill>
              </a:rPr>
              <a:t>Future research should incorporate stochastic weather as forecast distributions into the optimization problem.</a:t>
            </a:r>
            <a:endParaRPr lang="en-US" sz="2400" dirty="0" smtClean="0">
              <a:solidFill>
                <a:schemeClr val="tx1">
                  <a:lumMod val="65000"/>
                  <a:lumOff val="35000"/>
                </a:schemeClr>
              </a:solidFill>
            </a:endParaRPr>
          </a:p>
        </p:txBody>
      </p:sp>
    </p:spTree>
    <p:extLst>
      <p:ext uri="{BB962C8B-B14F-4D97-AF65-F5344CB8AC3E}">
        <p14:creationId xmlns:p14="http://schemas.microsoft.com/office/powerpoint/2010/main" val="4229452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smtClean="0"/>
              <a:t>THANK YOU!</a:t>
            </a:r>
            <a:endParaRPr lang="ru-RU" dirty="0"/>
          </a:p>
        </p:txBody>
      </p:sp>
      <p:pic>
        <p:nvPicPr>
          <p:cNvPr id="16" name="Picture Placeholder 15" descr="Scenic View of Beach">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rotWithShape="1">
          <a:blip r:embed="rId2"/>
          <a:srcRect l="32866" r="20338"/>
          <a:stretch/>
        </p:blipFill>
        <p:spPr>
          <a:xfrm>
            <a:off x="5245189" y="1"/>
            <a:ext cx="6943003" cy="5934621"/>
          </a:xfrm>
        </p:spPr>
      </p:pic>
    </p:spTree>
    <p:extLst>
      <p:ext uri="{BB962C8B-B14F-4D97-AF65-F5344CB8AC3E}">
        <p14:creationId xmlns:p14="http://schemas.microsoft.com/office/powerpoint/2010/main" val="1316663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a:buFontTx/>
              <a:buChar char="-"/>
            </a:pPr>
            <a:endParaRPr lang="en-US" sz="2200" dirty="0" smtClean="0">
              <a:solidFill>
                <a:schemeClr val="tx1">
                  <a:lumMod val="65000"/>
                  <a:lumOff val="35000"/>
                </a:schemeClr>
              </a:solidFill>
            </a:endParaRPr>
          </a:p>
          <a:p>
            <a:pPr marL="0" indent="0">
              <a:buNone/>
            </a:pPr>
            <a:endParaRPr lang="en-US" sz="2200" dirty="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D495E168-DA5E-4888-8D8A-92B118324C14}" type="slidenum">
              <a:rPr lang="ru-RU" smtClean="0"/>
              <a:t>16</a:t>
            </a:fld>
            <a:endParaRPr lang="ru-RU" dirty="0"/>
          </a:p>
        </p:txBody>
      </p:sp>
      <p:sp>
        <p:nvSpPr>
          <p:cNvPr id="5" name="Title 4"/>
          <p:cNvSpPr>
            <a:spLocks noGrp="1"/>
          </p:cNvSpPr>
          <p:nvPr>
            <p:ph type="title"/>
          </p:nvPr>
        </p:nvSpPr>
        <p:spPr/>
        <p:txBody>
          <a:bodyPr/>
          <a:lstStyle/>
          <a:p>
            <a:r>
              <a:rPr lang="es-419" dirty="0" err="1" smtClean="0"/>
              <a:t>References</a:t>
            </a:r>
            <a:endParaRPr lang="en-US" dirty="0"/>
          </a:p>
        </p:txBody>
      </p:sp>
      <p:sp>
        <p:nvSpPr>
          <p:cNvPr id="6" name="Content Placeholder 3"/>
          <p:cNvSpPr txBox="1">
            <a:spLocks/>
          </p:cNvSpPr>
          <p:nvPr/>
        </p:nvSpPr>
        <p:spPr>
          <a:xfrm>
            <a:off x="990600" y="19780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solidFill>
                <a:schemeClr val="tx1">
                  <a:lumMod val="65000"/>
                  <a:lumOff val="35000"/>
                </a:schemeClr>
              </a:solidFill>
            </a:endParaRPr>
          </a:p>
        </p:txBody>
      </p:sp>
      <p:sp>
        <p:nvSpPr>
          <p:cNvPr id="7" name="Content Placeholder 3"/>
          <p:cNvSpPr txBox="1">
            <a:spLocks/>
          </p:cNvSpPr>
          <p:nvPr/>
        </p:nvSpPr>
        <p:spPr>
          <a:xfrm>
            <a:off x="1143000" y="21304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2000" dirty="0" smtClean="0">
                <a:solidFill>
                  <a:schemeClr val="tx1">
                    <a:lumMod val="65000"/>
                    <a:lumOff val="35000"/>
                  </a:schemeClr>
                </a:solidFill>
              </a:rPr>
              <a:t>Aydin</a:t>
            </a:r>
            <a:r>
              <a:rPr lang="en-US" sz="2000" dirty="0">
                <a:solidFill>
                  <a:schemeClr val="tx1">
                    <a:lumMod val="65000"/>
                    <a:lumOff val="35000"/>
                  </a:schemeClr>
                </a:solidFill>
              </a:rPr>
              <a:t>, N., Lee, H., &amp; </a:t>
            </a:r>
            <a:r>
              <a:rPr lang="en-US" sz="2000" dirty="0" err="1">
                <a:solidFill>
                  <a:schemeClr val="tx1">
                    <a:lumMod val="65000"/>
                    <a:lumOff val="35000"/>
                  </a:schemeClr>
                </a:solidFill>
              </a:rPr>
              <a:t>Mansouri</a:t>
            </a:r>
            <a:r>
              <a:rPr lang="en-US" sz="2000" dirty="0">
                <a:solidFill>
                  <a:schemeClr val="tx1">
                    <a:lumMod val="65000"/>
                    <a:lumOff val="35000"/>
                  </a:schemeClr>
                </a:solidFill>
              </a:rPr>
              <a:t>, S. A. (2017). Speed optimization and bunkering in liner shipping in the presence of uncertain service times and time windows at ports. </a:t>
            </a:r>
            <a:r>
              <a:rPr lang="en-US" sz="2000" i="1" dirty="0">
                <a:solidFill>
                  <a:schemeClr val="tx1">
                    <a:lumMod val="65000"/>
                    <a:lumOff val="35000"/>
                  </a:schemeClr>
                </a:solidFill>
              </a:rPr>
              <a:t>European Journal of Operational Research</a:t>
            </a:r>
            <a:r>
              <a:rPr lang="en-US" sz="2000" dirty="0">
                <a:solidFill>
                  <a:schemeClr val="tx1">
                    <a:lumMod val="65000"/>
                    <a:lumOff val="35000"/>
                  </a:schemeClr>
                </a:solidFill>
              </a:rPr>
              <a:t>, </a:t>
            </a:r>
            <a:r>
              <a:rPr lang="en-US" sz="2000" i="1" dirty="0">
                <a:solidFill>
                  <a:schemeClr val="tx1">
                    <a:lumMod val="65000"/>
                    <a:lumOff val="35000"/>
                  </a:schemeClr>
                </a:solidFill>
              </a:rPr>
              <a:t>259</a:t>
            </a:r>
            <a:r>
              <a:rPr lang="en-US" sz="2000" dirty="0">
                <a:solidFill>
                  <a:schemeClr val="tx1">
                    <a:lumMod val="65000"/>
                    <a:lumOff val="35000"/>
                  </a:schemeClr>
                </a:solidFill>
              </a:rPr>
              <a:t>(1), 143–154. </a:t>
            </a:r>
            <a:endParaRPr lang="en-US" sz="2000" dirty="0" smtClean="0">
              <a:solidFill>
                <a:schemeClr val="tx1">
                  <a:lumMod val="65000"/>
                  <a:lumOff val="35000"/>
                </a:schemeClr>
              </a:solidFill>
            </a:endParaRPr>
          </a:p>
          <a:p>
            <a:pPr>
              <a:buFontTx/>
              <a:buChar char="-"/>
            </a:pPr>
            <a:r>
              <a:rPr lang="en-US" sz="2000" dirty="0">
                <a:solidFill>
                  <a:schemeClr val="tx1">
                    <a:lumMod val="65000"/>
                    <a:lumOff val="35000"/>
                  </a:schemeClr>
                </a:solidFill>
              </a:rPr>
              <a:t>Fuentes, G. (2021). Generating bunkering statistics from AIS data: A machine learning approach. </a:t>
            </a:r>
            <a:r>
              <a:rPr lang="en-US" sz="2000" i="1" dirty="0">
                <a:solidFill>
                  <a:schemeClr val="tx1">
                    <a:lumMod val="65000"/>
                    <a:lumOff val="35000"/>
                  </a:schemeClr>
                </a:solidFill>
              </a:rPr>
              <a:t>Transportation Research Part E: Logistics and Transportation Review</a:t>
            </a:r>
            <a:r>
              <a:rPr lang="en-US" sz="2000" dirty="0">
                <a:solidFill>
                  <a:schemeClr val="tx1">
                    <a:lumMod val="65000"/>
                    <a:lumOff val="35000"/>
                  </a:schemeClr>
                </a:solidFill>
              </a:rPr>
              <a:t>, </a:t>
            </a:r>
            <a:r>
              <a:rPr lang="en-US" sz="2000" i="1" dirty="0">
                <a:solidFill>
                  <a:schemeClr val="tx1">
                    <a:lumMod val="65000"/>
                    <a:lumOff val="35000"/>
                  </a:schemeClr>
                </a:solidFill>
              </a:rPr>
              <a:t>155</a:t>
            </a:r>
            <a:r>
              <a:rPr lang="en-US" sz="2000" dirty="0">
                <a:solidFill>
                  <a:schemeClr val="tx1">
                    <a:lumMod val="65000"/>
                    <a:lumOff val="35000"/>
                  </a:schemeClr>
                </a:solidFill>
              </a:rPr>
              <a:t>, 102495. </a:t>
            </a:r>
            <a:endParaRPr lang="en-US" sz="2000" dirty="0" smtClean="0">
              <a:solidFill>
                <a:schemeClr val="tx1">
                  <a:lumMod val="65000"/>
                  <a:lumOff val="35000"/>
                </a:schemeClr>
              </a:solidFill>
            </a:endParaRPr>
          </a:p>
          <a:p>
            <a:pPr>
              <a:buFontTx/>
              <a:buChar char="-"/>
            </a:pPr>
            <a:r>
              <a:rPr lang="en-US" sz="2000" dirty="0" err="1" smtClean="0">
                <a:solidFill>
                  <a:schemeClr val="tx1">
                    <a:lumMod val="65000"/>
                    <a:lumOff val="35000"/>
                  </a:schemeClr>
                </a:solidFill>
              </a:rPr>
              <a:t>Gu</a:t>
            </a:r>
            <a:r>
              <a:rPr lang="en-US" sz="2000" dirty="0">
                <a:solidFill>
                  <a:schemeClr val="tx1">
                    <a:lumMod val="65000"/>
                    <a:lumOff val="35000"/>
                  </a:schemeClr>
                </a:solidFill>
              </a:rPr>
              <a:t>, Y., Wallace, S. W., &amp; Wang, X. (2019). Integrated maritime fuel management with stochastic fuel prices and new emission regulations. </a:t>
            </a:r>
            <a:r>
              <a:rPr lang="en-US" sz="2000" i="1" dirty="0">
                <a:solidFill>
                  <a:schemeClr val="tx1">
                    <a:lumMod val="65000"/>
                    <a:lumOff val="35000"/>
                  </a:schemeClr>
                </a:solidFill>
              </a:rPr>
              <a:t>Journal of the Operational Research Society</a:t>
            </a:r>
            <a:r>
              <a:rPr lang="en-US" sz="2000" dirty="0">
                <a:solidFill>
                  <a:schemeClr val="tx1">
                    <a:lumMod val="65000"/>
                    <a:lumOff val="35000"/>
                  </a:schemeClr>
                </a:solidFill>
              </a:rPr>
              <a:t>, </a:t>
            </a:r>
            <a:r>
              <a:rPr lang="en-US" sz="2000" i="1" dirty="0">
                <a:solidFill>
                  <a:schemeClr val="tx1">
                    <a:lumMod val="65000"/>
                    <a:lumOff val="35000"/>
                  </a:schemeClr>
                </a:solidFill>
              </a:rPr>
              <a:t>70</a:t>
            </a:r>
            <a:r>
              <a:rPr lang="en-US" sz="2000" dirty="0">
                <a:solidFill>
                  <a:schemeClr val="tx1">
                    <a:lumMod val="65000"/>
                    <a:lumOff val="35000"/>
                  </a:schemeClr>
                </a:solidFill>
              </a:rPr>
              <a:t>(5), 707–725. </a:t>
            </a:r>
            <a:endParaRPr lang="en-US" sz="2000" dirty="0" smtClean="0">
              <a:solidFill>
                <a:schemeClr val="tx1">
                  <a:lumMod val="65000"/>
                  <a:lumOff val="35000"/>
                </a:schemeClr>
              </a:solidFill>
            </a:endParaRPr>
          </a:p>
          <a:p>
            <a:pPr>
              <a:buFontTx/>
              <a:buChar char="-"/>
            </a:pPr>
            <a:r>
              <a:rPr lang="en-US" sz="2000" dirty="0">
                <a:solidFill>
                  <a:schemeClr val="tx1">
                    <a:lumMod val="65000"/>
                    <a:lumOff val="35000"/>
                  </a:schemeClr>
                </a:solidFill>
              </a:rPr>
              <a:t>Hagiwara, H., &amp; </a:t>
            </a:r>
            <a:r>
              <a:rPr lang="en-US" sz="2000" dirty="0" err="1">
                <a:solidFill>
                  <a:schemeClr val="tx1">
                    <a:lumMod val="65000"/>
                    <a:lumOff val="35000"/>
                  </a:schemeClr>
                </a:solidFill>
              </a:rPr>
              <a:t>Spaans</a:t>
            </a:r>
            <a:r>
              <a:rPr lang="en-US" sz="2000" dirty="0">
                <a:solidFill>
                  <a:schemeClr val="tx1">
                    <a:lumMod val="65000"/>
                    <a:lumOff val="35000"/>
                  </a:schemeClr>
                </a:solidFill>
              </a:rPr>
              <a:t>, J. A. (1987). Practical weather routing of sail-assisted motor vessels. </a:t>
            </a:r>
            <a:r>
              <a:rPr lang="en-US" sz="2000" i="1" dirty="0">
                <a:solidFill>
                  <a:schemeClr val="tx1">
                    <a:lumMod val="65000"/>
                    <a:lumOff val="35000"/>
                  </a:schemeClr>
                </a:solidFill>
              </a:rPr>
              <a:t>The Journal of Navigation</a:t>
            </a:r>
            <a:r>
              <a:rPr lang="en-US" sz="2000" dirty="0">
                <a:solidFill>
                  <a:schemeClr val="tx1">
                    <a:lumMod val="65000"/>
                    <a:lumOff val="35000"/>
                  </a:schemeClr>
                </a:solidFill>
              </a:rPr>
              <a:t>, </a:t>
            </a:r>
            <a:r>
              <a:rPr lang="en-US" sz="2000" i="1" dirty="0">
                <a:solidFill>
                  <a:schemeClr val="tx1">
                    <a:lumMod val="65000"/>
                    <a:lumOff val="35000"/>
                  </a:schemeClr>
                </a:solidFill>
              </a:rPr>
              <a:t>40</a:t>
            </a:r>
            <a:r>
              <a:rPr lang="en-US" sz="2000" dirty="0">
                <a:solidFill>
                  <a:schemeClr val="tx1">
                    <a:lumMod val="65000"/>
                    <a:lumOff val="35000"/>
                  </a:schemeClr>
                </a:solidFill>
              </a:rPr>
              <a:t>(1), 96-119. </a:t>
            </a:r>
            <a:endParaRPr lang="en-US" sz="2000" dirty="0" smtClean="0">
              <a:solidFill>
                <a:schemeClr val="tx1">
                  <a:lumMod val="65000"/>
                  <a:lumOff val="35000"/>
                </a:schemeClr>
              </a:solidFill>
            </a:endParaRPr>
          </a:p>
          <a:p>
            <a:pPr>
              <a:buFontTx/>
              <a:buChar char="-"/>
            </a:pPr>
            <a:r>
              <a:rPr lang="en-US" sz="2000" dirty="0">
                <a:solidFill>
                  <a:schemeClr val="tx1">
                    <a:lumMod val="65000"/>
                    <a:lumOff val="35000"/>
                  </a:schemeClr>
                </a:solidFill>
              </a:rPr>
              <a:t>James R.W. 1957. Application of wave forecast to marine navigation. Washington: US Navy Hydrographic Office. </a:t>
            </a:r>
            <a:endParaRPr lang="en-US" sz="2000" dirty="0" smtClean="0">
              <a:solidFill>
                <a:schemeClr val="tx1">
                  <a:lumMod val="65000"/>
                  <a:lumOff val="35000"/>
                </a:schemeClr>
              </a:solidFill>
            </a:endParaRPr>
          </a:p>
          <a:p>
            <a:pPr marL="0" indent="0">
              <a:buNone/>
            </a:pPr>
            <a:endParaRPr lang="en-US" sz="2800" dirty="0"/>
          </a:p>
          <a:p>
            <a:pPr marL="0" indent="0">
              <a:buNone/>
            </a:pPr>
            <a:endParaRPr lang="en-US" sz="2800" dirty="0">
              <a:solidFill>
                <a:schemeClr val="tx1">
                  <a:lumMod val="65000"/>
                  <a:lumOff val="35000"/>
                </a:schemeClr>
              </a:solidFill>
            </a:endParaRPr>
          </a:p>
          <a:p>
            <a:pPr marL="0" indent="0">
              <a:buNone/>
            </a:pPr>
            <a:endParaRPr lang="en-US" sz="2800" dirty="0">
              <a:solidFill>
                <a:schemeClr val="tx1">
                  <a:lumMod val="65000"/>
                  <a:lumOff val="35000"/>
                </a:schemeClr>
              </a:solidFill>
            </a:endParaRPr>
          </a:p>
          <a:p>
            <a:pPr marL="0" indent="0">
              <a:buNone/>
            </a:pPr>
            <a:endParaRPr lang="en-US" sz="2200" dirty="0" smtClean="0">
              <a:solidFill>
                <a:schemeClr val="tx1">
                  <a:lumMod val="65000"/>
                  <a:lumOff val="35000"/>
                </a:schemeClr>
              </a:solidFill>
            </a:endParaRPr>
          </a:p>
          <a:p>
            <a:pPr marL="0" indent="0">
              <a:buFont typeface="Arial" panose="020B0604020202020204" pitchFamily="34" charset="0"/>
              <a:buNone/>
            </a:pPr>
            <a:endParaRPr lang="en-US" sz="2200" dirty="0">
              <a:solidFill>
                <a:schemeClr val="tx1">
                  <a:lumMod val="65000"/>
                  <a:lumOff val="35000"/>
                </a:schemeClr>
              </a:solidFill>
            </a:endParaRPr>
          </a:p>
        </p:txBody>
      </p:sp>
    </p:spTree>
    <p:extLst>
      <p:ext uri="{BB962C8B-B14F-4D97-AF65-F5344CB8AC3E}">
        <p14:creationId xmlns:p14="http://schemas.microsoft.com/office/powerpoint/2010/main" val="3619902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a:buFontTx/>
              <a:buChar char="-"/>
            </a:pPr>
            <a:endParaRPr lang="en-US" sz="2200" dirty="0" smtClean="0">
              <a:solidFill>
                <a:schemeClr val="tx1">
                  <a:lumMod val="65000"/>
                  <a:lumOff val="35000"/>
                </a:schemeClr>
              </a:solidFill>
            </a:endParaRPr>
          </a:p>
          <a:p>
            <a:pPr marL="0" indent="0">
              <a:buNone/>
            </a:pPr>
            <a:endParaRPr lang="en-US" sz="2200" dirty="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D495E168-DA5E-4888-8D8A-92B118324C14}" type="slidenum">
              <a:rPr lang="ru-RU" smtClean="0"/>
              <a:t>17</a:t>
            </a:fld>
            <a:endParaRPr lang="ru-RU" dirty="0"/>
          </a:p>
        </p:txBody>
      </p:sp>
      <p:sp>
        <p:nvSpPr>
          <p:cNvPr id="5" name="Title 4"/>
          <p:cNvSpPr>
            <a:spLocks noGrp="1"/>
          </p:cNvSpPr>
          <p:nvPr>
            <p:ph type="title"/>
          </p:nvPr>
        </p:nvSpPr>
        <p:spPr/>
        <p:txBody>
          <a:bodyPr/>
          <a:lstStyle/>
          <a:p>
            <a:r>
              <a:rPr lang="es-419" dirty="0" err="1" smtClean="0"/>
              <a:t>References</a:t>
            </a:r>
            <a:endParaRPr lang="en-US" dirty="0"/>
          </a:p>
        </p:txBody>
      </p:sp>
      <p:sp>
        <p:nvSpPr>
          <p:cNvPr id="6" name="Content Placeholder 3"/>
          <p:cNvSpPr txBox="1">
            <a:spLocks/>
          </p:cNvSpPr>
          <p:nvPr/>
        </p:nvSpPr>
        <p:spPr>
          <a:xfrm>
            <a:off x="990600" y="19780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solidFill>
                <a:schemeClr val="tx1">
                  <a:lumMod val="65000"/>
                  <a:lumOff val="35000"/>
                </a:schemeClr>
              </a:solidFill>
            </a:endParaRPr>
          </a:p>
        </p:txBody>
      </p:sp>
      <p:sp>
        <p:nvSpPr>
          <p:cNvPr id="7" name="Content Placeholder 3"/>
          <p:cNvSpPr txBox="1">
            <a:spLocks/>
          </p:cNvSpPr>
          <p:nvPr/>
        </p:nvSpPr>
        <p:spPr>
          <a:xfrm>
            <a:off x="1143000" y="19018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2000" dirty="0" err="1">
                <a:solidFill>
                  <a:schemeClr val="tx1">
                    <a:lumMod val="65000"/>
                    <a:lumOff val="35000"/>
                  </a:schemeClr>
                </a:solidFill>
              </a:rPr>
              <a:t>Kaut</a:t>
            </a:r>
            <a:r>
              <a:rPr lang="en-US" sz="2000" dirty="0">
                <a:solidFill>
                  <a:schemeClr val="tx1">
                    <a:lumMod val="65000"/>
                    <a:lumOff val="35000"/>
                  </a:schemeClr>
                </a:solidFill>
              </a:rPr>
              <a:t>, M., &amp; Wallace, S. W. (2011). Shape-based scenario generation using copulas. </a:t>
            </a:r>
            <a:r>
              <a:rPr lang="en-US" sz="2000" i="1" dirty="0">
                <a:solidFill>
                  <a:schemeClr val="tx1">
                    <a:lumMod val="65000"/>
                    <a:lumOff val="35000"/>
                  </a:schemeClr>
                </a:solidFill>
              </a:rPr>
              <a:t>Computational Management Science</a:t>
            </a:r>
            <a:r>
              <a:rPr lang="en-US" sz="2000" dirty="0">
                <a:solidFill>
                  <a:schemeClr val="tx1">
                    <a:lumMod val="65000"/>
                    <a:lumOff val="35000"/>
                  </a:schemeClr>
                </a:solidFill>
              </a:rPr>
              <a:t>, </a:t>
            </a:r>
            <a:r>
              <a:rPr lang="en-US" sz="2000" i="1" dirty="0">
                <a:solidFill>
                  <a:schemeClr val="tx1">
                    <a:lumMod val="65000"/>
                    <a:lumOff val="35000"/>
                  </a:schemeClr>
                </a:solidFill>
              </a:rPr>
              <a:t>8</a:t>
            </a:r>
            <a:r>
              <a:rPr lang="en-US" sz="2000" dirty="0">
                <a:solidFill>
                  <a:schemeClr val="tx1">
                    <a:lumMod val="65000"/>
                    <a:lumOff val="35000"/>
                  </a:schemeClr>
                </a:solidFill>
              </a:rPr>
              <a:t>(1), 181-199. </a:t>
            </a:r>
          </a:p>
          <a:p>
            <a:pPr>
              <a:buFontTx/>
              <a:buChar char="-"/>
            </a:pPr>
            <a:r>
              <a:rPr lang="en-US" sz="2000" dirty="0">
                <a:solidFill>
                  <a:schemeClr val="tx1">
                    <a:lumMod val="65000"/>
                    <a:lumOff val="35000"/>
                  </a:schemeClr>
                </a:solidFill>
              </a:rPr>
              <a:t>Lam, J. S., Chen, D., &amp; Cheng, F. W. 2011. </a:t>
            </a:r>
            <a:r>
              <a:rPr lang="en-US" sz="2000" dirty="0" err="1">
                <a:solidFill>
                  <a:schemeClr val="tx1">
                    <a:lumMod val="65000"/>
                    <a:lumOff val="35000"/>
                  </a:schemeClr>
                </a:solidFill>
              </a:rPr>
              <a:t>Assesment</a:t>
            </a:r>
            <a:r>
              <a:rPr lang="en-US" sz="2000" dirty="0">
                <a:solidFill>
                  <a:schemeClr val="tx1">
                    <a:lumMod val="65000"/>
                    <a:lumOff val="35000"/>
                  </a:schemeClr>
                </a:solidFill>
              </a:rPr>
              <a:t> of the competitiveness of ports as bunkering hubs: Empirical studies on Singapore and Shanghai. Transportation Journal 50 (2), 176-203.</a:t>
            </a:r>
          </a:p>
          <a:p>
            <a:pPr>
              <a:buFontTx/>
              <a:buChar char="-"/>
            </a:pPr>
            <a:r>
              <a:rPr lang="en-US" sz="2000" dirty="0" err="1">
                <a:solidFill>
                  <a:schemeClr val="tx1">
                    <a:lumMod val="65000"/>
                    <a:lumOff val="35000"/>
                  </a:schemeClr>
                </a:solidFill>
              </a:rPr>
              <a:t>Meng</a:t>
            </a:r>
            <a:r>
              <a:rPr lang="en-US" sz="2000" dirty="0">
                <a:solidFill>
                  <a:schemeClr val="tx1">
                    <a:lumMod val="65000"/>
                    <a:lumOff val="35000"/>
                  </a:schemeClr>
                </a:solidFill>
              </a:rPr>
              <a:t>, Q., Wang, S., &amp; Lee, C.-Y. (2015). A tailored branch-and-price approach for a joint tramp ship routing and bunkering problem. </a:t>
            </a:r>
            <a:r>
              <a:rPr lang="en-US" sz="2000" i="1" dirty="0">
                <a:solidFill>
                  <a:schemeClr val="tx1">
                    <a:lumMod val="65000"/>
                    <a:lumOff val="35000"/>
                  </a:schemeClr>
                </a:solidFill>
              </a:rPr>
              <a:t>Transportation Research Part B: Methodological</a:t>
            </a:r>
            <a:r>
              <a:rPr lang="en-US" sz="2000" dirty="0">
                <a:solidFill>
                  <a:schemeClr val="tx1">
                    <a:lumMod val="65000"/>
                    <a:lumOff val="35000"/>
                  </a:schemeClr>
                </a:solidFill>
              </a:rPr>
              <a:t>, </a:t>
            </a:r>
            <a:r>
              <a:rPr lang="en-US" sz="2000" i="1" dirty="0">
                <a:solidFill>
                  <a:schemeClr val="tx1">
                    <a:lumMod val="65000"/>
                    <a:lumOff val="35000"/>
                  </a:schemeClr>
                </a:solidFill>
              </a:rPr>
              <a:t>72</a:t>
            </a:r>
            <a:r>
              <a:rPr lang="en-US" sz="2000" dirty="0">
                <a:solidFill>
                  <a:schemeClr val="tx1">
                    <a:lumMod val="65000"/>
                    <a:lumOff val="35000"/>
                  </a:schemeClr>
                </a:solidFill>
              </a:rPr>
              <a:t>, 1–19. </a:t>
            </a:r>
          </a:p>
          <a:p>
            <a:pPr>
              <a:buFontTx/>
              <a:buChar char="-"/>
            </a:pPr>
            <a:r>
              <a:rPr lang="en-US" sz="2000" dirty="0" err="1">
                <a:solidFill>
                  <a:schemeClr val="tx1">
                    <a:lumMod val="65000"/>
                    <a:lumOff val="35000"/>
                  </a:schemeClr>
                </a:solidFill>
              </a:rPr>
              <a:t>Rockafellar</a:t>
            </a:r>
            <a:r>
              <a:rPr lang="en-US" sz="2000" dirty="0">
                <a:solidFill>
                  <a:schemeClr val="tx1">
                    <a:lumMod val="65000"/>
                    <a:lumOff val="35000"/>
                  </a:schemeClr>
                </a:solidFill>
              </a:rPr>
              <a:t>, R. T., &amp; Wets, R. J. B. (1991). Scenarios and policy aggregation in optimization under uncertainty. </a:t>
            </a:r>
            <a:r>
              <a:rPr lang="en-US" sz="2000" i="1" dirty="0">
                <a:solidFill>
                  <a:schemeClr val="tx1">
                    <a:lumMod val="65000"/>
                    <a:lumOff val="35000"/>
                  </a:schemeClr>
                </a:solidFill>
              </a:rPr>
              <a:t>Mathematics of operations research</a:t>
            </a:r>
            <a:r>
              <a:rPr lang="en-US" sz="2000" dirty="0">
                <a:solidFill>
                  <a:schemeClr val="tx1">
                    <a:lumMod val="65000"/>
                    <a:lumOff val="35000"/>
                  </a:schemeClr>
                </a:solidFill>
              </a:rPr>
              <a:t>, </a:t>
            </a:r>
            <a:r>
              <a:rPr lang="en-US" sz="2000" i="1" dirty="0">
                <a:solidFill>
                  <a:schemeClr val="tx1">
                    <a:lumMod val="65000"/>
                    <a:lumOff val="35000"/>
                  </a:schemeClr>
                </a:solidFill>
              </a:rPr>
              <a:t>16</a:t>
            </a:r>
            <a:r>
              <a:rPr lang="en-US" sz="2000" dirty="0">
                <a:solidFill>
                  <a:schemeClr val="tx1">
                    <a:lumMod val="65000"/>
                    <a:lumOff val="35000"/>
                  </a:schemeClr>
                </a:solidFill>
              </a:rPr>
              <a:t>(1), 119-147.</a:t>
            </a:r>
          </a:p>
          <a:p>
            <a:pPr>
              <a:buFontTx/>
              <a:buChar char="-"/>
            </a:pPr>
            <a:r>
              <a:rPr lang="en-US" sz="2000" dirty="0" err="1">
                <a:solidFill>
                  <a:schemeClr val="tx1">
                    <a:lumMod val="65000"/>
                    <a:lumOff val="35000"/>
                  </a:schemeClr>
                </a:solidFill>
              </a:rPr>
              <a:t>Vilhelmsen</a:t>
            </a:r>
            <a:r>
              <a:rPr lang="en-US" sz="2000" dirty="0">
                <a:solidFill>
                  <a:schemeClr val="tx1">
                    <a:lumMod val="65000"/>
                    <a:lumOff val="35000"/>
                  </a:schemeClr>
                </a:solidFill>
              </a:rPr>
              <a:t>, C., Lusby, R., &amp; Larsen, J. (2014). Tramp ship routing and scheduling with integrated bunker optimization. </a:t>
            </a:r>
            <a:r>
              <a:rPr lang="en-US" sz="2000" i="1" dirty="0">
                <a:solidFill>
                  <a:schemeClr val="tx1">
                    <a:lumMod val="65000"/>
                    <a:lumOff val="35000"/>
                  </a:schemeClr>
                </a:solidFill>
              </a:rPr>
              <a:t>EURO Journal on Transportation and Logistics</a:t>
            </a:r>
            <a:r>
              <a:rPr lang="en-US" sz="2000" dirty="0">
                <a:solidFill>
                  <a:schemeClr val="tx1">
                    <a:lumMod val="65000"/>
                    <a:lumOff val="35000"/>
                  </a:schemeClr>
                </a:solidFill>
              </a:rPr>
              <a:t>, </a:t>
            </a:r>
            <a:r>
              <a:rPr lang="en-US" sz="2000" i="1" dirty="0">
                <a:solidFill>
                  <a:schemeClr val="tx1">
                    <a:lumMod val="65000"/>
                    <a:lumOff val="35000"/>
                  </a:schemeClr>
                </a:solidFill>
              </a:rPr>
              <a:t>3</a:t>
            </a:r>
            <a:r>
              <a:rPr lang="en-US" sz="2000" dirty="0">
                <a:solidFill>
                  <a:schemeClr val="tx1">
                    <a:lumMod val="65000"/>
                    <a:lumOff val="35000"/>
                  </a:schemeClr>
                </a:solidFill>
              </a:rPr>
              <a:t>(2), 143–175. </a:t>
            </a:r>
          </a:p>
          <a:p>
            <a:pPr>
              <a:buFontTx/>
              <a:buChar char="-"/>
            </a:pPr>
            <a:r>
              <a:rPr lang="en-US" sz="2000" dirty="0" err="1">
                <a:solidFill>
                  <a:schemeClr val="tx1">
                    <a:lumMod val="65000"/>
                    <a:lumOff val="35000"/>
                  </a:schemeClr>
                </a:solidFill>
              </a:rPr>
              <a:t>Zis</a:t>
            </a:r>
            <a:r>
              <a:rPr lang="en-US" sz="2000" dirty="0">
                <a:solidFill>
                  <a:schemeClr val="tx1">
                    <a:lumMod val="65000"/>
                    <a:lumOff val="35000"/>
                  </a:schemeClr>
                </a:solidFill>
              </a:rPr>
              <a:t>, T. P., </a:t>
            </a:r>
            <a:r>
              <a:rPr lang="en-US" sz="2000" dirty="0" err="1">
                <a:solidFill>
                  <a:schemeClr val="tx1">
                    <a:lumMod val="65000"/>
                    <a:lumOff val="35000"/>
                  </a:schemeClr>
                </a:solidFill>
              </a:rPr>
              <a:t>Psaraftis</a:t>
            </a:r>
            <a:r>
              <a:rPr lang="en-US" sz="2000" dirty="0">
                <a:solidFill>
                  <a:schemeClr val="tx1">
                    <a:lumMod val="65000"/>
                    <a:lumOff val="35000"/>
                  </a:schemeClr>
                </a:solidFill>
              </a:rPr>
              <a:t>, H. N., &amp; Ding, L. (2020). Ship weather routing: A taxonomy and survey. </a:t>
            </a:r>
            <a:r>
              <a:rPr lang="en-US" sz="2000" i="1" dirty="0">
                <a:solidFill>
                  <a:schemeClr val="tx1">
                    <a:lumMod val="65000"/>
                    <a:lumOff val="35000"/>
                  </a:schemeClr>
                </a:solidFill>
              </a:rPr>
              <a:t>Ocean Engineering</a:t>
            </a:r>
            <a:r>
              <a:rPr lang="en-US" sz="2000" dirty="0">
                <a:solidFill>
                  <a:schemeClr val="tx1">
                    <a:lumMod val="65000"/>
                    <a:lumOff val="35000"/>
                  </a:schemeClr>
                </a:solidFill>
              </a:rPr>
              <a:t>, </a:t>
            </a:r>
            <a:r>
              <a:rPr lang="en-US" sz="2000" i="1" dirty="0">
                <a:solidFill>
                  <a:schemeClr val="tx1">
                    <a:lumMod val="65000"/>
                    <a:lumOff val="35000"/>
                  </a:schemeClr>
                </a:solidFill>
              </a:rPr>
              <a:t>213</a:t>
            </a:r>
            <a:r>
              <a:rPr lang="en-US" sz="2000" dirty="0">
                <a:solidFill>
                  <a:schemeClr val="tx1">
                    <a:lumMod val="65000"/>
                    <a:lumOff val="35000"/>
                  </a:schemeClr>
                </a:solidFill>
              </a:rPr>
              <a:t>, 107697.</a:t>
            </a:r>
          </a:p>
          <a:p>
            <a:pPr marL="0" indent="0">
              <a:buNone/>
            </a:pPr>
            <a:endParaRPr lang="en-US" sz="2800" dirty="0"/>
          </a:p>
          <a:p>
            <a:pPr marL="0" indent="0">
              <a:buNone/>
            </a:pPr>
            <a:endParaRPr lang="en-US" sz="2800" dirty="0">
              <a:solidFill>
                <a:schemeClr val="tx1">
                  <a:lumMod val="65000"/>
                  <a:lumOff val="35000"/>
                </a:schemeClr>
              </a:solidFill>
            </a:endParaRPr>
          </a:p>
          <a:p>
            <a:pPr marL="0" indent="0">
              <a:buNone/>
            </a:pPr>
            <a:endParaRPr lang="en-US" sz="2800" dirty="0">
              <a:solidFill>
                <a:schemeClr val="tx1">
                  <a:lumMod val="65000"/>
                  <a:lumOff val="35000"/>
                </a:schemeClr>
              </a:solidFill>
            </a:endParaRPr>
          </a:p>
          <a:p>
            <a:pPr marL="0" indent="0">
              <a:buNone/>
            </a:pPr>
            <a:endParaRPr lang="en-US" sz="2200" dirty="0" smtClean="0">
              <a:solidFill>
                <a:schemeClr val="tx1">
                  <a:lumMod val="65000"/>
                  <a:lumOff val="35000"/>
                </a:schemeClr>
              </a:solidFill>
            </a:endParaRPr>
          </a:p>
          <a:p>
            <a:pPr marL="0" indent="0">
              <a:buFont typeface="Arial" panose="020B0604020202020204" pitchFamily="34" charset="0"/>
              <a:buNone/>
            </a:pPr>
            <a:endParaRPr lang="en-US" sz="2200" dirty="0">
              <a:solidFill>
                <a:schemeClr val="tx1">
                  <a:lumMod val="65000"/>
                  <a:lumOff val="35000"/>
                </a:schemeClr>
              </a:solidFill>
            </a:endParaRPr>
          </a:p>
        </p:txBody>
      </p:sp>
    </p:spTree>
    <p:extLst>
      <p:ext uri="{BB962C8B-B14F-4D97-AF65-F5344CB8AC3E}">
        <p14:creationId xmlns:p14="http://schemas.microsoft.com/office/powerpoint/2010/main" val="3355568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634785" y="847862"/>
            <a:ext cx="5004390" cy="3421381"/>
          </a:xfrm>
          <a:custGeom>
            <a:avLst/>
            <a:gdLst>
              <a:gd name="connsiteX0" fmla="*/ 0 w 5010150"/>
              <a:gd name="connsiteY0" fmla="*/ 0 h 3486150"/>
              <a:gd name="connsiteX1" fmla="*/ 5000625 w 5010150"/>
              <a:gd name="connsiteY1" fmla="*/ 19050 h 3486150"/>
              <a:gd name="connsiteX2" fmla="*/ 5010150 w 5010150"/>
              <a:gd name="connsiteY2" fmla="*/ 3486150 h 3486150"/>
              <a:gd name="connsiteX3" fmla="*/ 19050 w 5010150"/>
              <a:gd name="connsiteY3" fmla="*/ 3457575 h 3486150"/>
            </a:gdLst>
            <a:ahLst/>
            <a:cxnLst>
              <a:cxn ang="0">
                <a:pos x="connsiteX0" y="connsiteY0"/>
              </a:cxn>
              <a:cxn ang="0">
                <a:pos x="connsiteX1" y="connsiteY1"/>
              </a:cxn>
              <a:cxn ang="0">
                <a:pos x="connsiteX2" y="connsiteY2"/>
              </a:cxn>
              <a:cxn ang="0">
                <a:pos x="connsiteX3" y="connsiteY3"/>
              </a:cxn>
            </a:cxnLst>
            <a:rect l="l" t="t" r="r" b="b"/>
            <a:pathLst>
              <a:path w="5010150" h="3486150">
                <a:moveTo>
                  <a:pt x="0" y="0"/>
                </a:moveTo>
                <a:lnTo>
                  <a:pt x="5000625" y="19050"/>
                </a:lnTo>
                <a:lnTo>
                  <a:pt x="5010150" y="3486150"/>
                </a:lnTo>
                <a:lnTo>
                  <a:pt x="19050" y="3457575"/>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p:cNvGrpSpPr/>
          <p:nvPr/>
        </p:nvGrpSpPr>
        <p:grpSpPr>
          <a:xfrm rot="6765788">
            <a:off x="4794906" y="4409295"/>
            <a:ext cx="1353598" cy="1592538"/>
            <a:chOff x="7755268" y="835034"/>
            <a:chExt cx="1858947" cy="2187097"/>
          </a:xfrm>
          <a:solidFill>
            <a:srgbClr val="E4C1F9"/>
          </a:solidFill>
        </p:grpSpPr>
        <p:sp>
          <p:nvSpPr>
            <p:cNvPr id="79" name="Isosceles Triangle 78"/>
            <p:cNvSpPr/>
            <p:nvPr/>
          </p:nvSpPr>
          <p:spPr>
            <a:xfrm rot="11722033">
              <a:off x="7755268" y="2006887"/>
              <a:ext cx="1480435" cy="1015244"/>
            </a:xfrm>
            <a:prstGeom prst="triangle">
              <a:avLst/>
            </a:prstGeom>
            <a:solidFill>
              <a:srgbClr val="596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Oval 79"/>
            <p:cNvSpPr/>
            <p:nvPr/>
          </p:nvSpPr>
          <p:spPr>
            <a:xfrm>
              <a:off x="7764403" y="835034"/>
              <a:ext cx="1849812" cy="1850066"/>
            </a:xfrm>
            <a:prstGeom prst="ellipse">
              <a:avLst/>
            </a:prstGeom>
            <a:solidFill>
              <a:srgbClr val="596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23" name="Group 22"/>
          <p:cNvGrpSpPr/>
          <p:nvPr/>
        </p:nvGrpSpPr>
        <p:grpSpPr>
          <a:xfrm rot="4416714">
            <a:off x="5462073" y="2633878"/>
            <a:ext cx="1353598" cy="1592538"/>
            <a:chOff x="7755268" y="835034"/>
            <a:chExt cx="1858947" cy="2187097"/>
          </a:xfrm>
          <a:solidFill>
            <a:srgbClr val="3E1929"/>
          </a:solidFill>
        </p:grpSpPr>
        <p:sp>
          <p:nvSpPr>
            <p:cNvPr id="75" name="Isosceles Triangle 74"/>
            <p:cNvSpPr/>
            <p:nvPr/>
          </p:nvSpPr>
          <p:spPr>
            <a:xfrm rot="11722033">
              <a:off x="7755268" y="2006887"/>
              <a:ext cx="1480435" cy="1015244"/>
            </a:xfrm>
            <a:prstGeom prst="triangle">
              <a:avLst/>
            </a:prstGeom>
            <a:solidFill>
              <a:srgbClr val="BF7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6" name="Oval 75"/>
            <p:cNvSpPr/>
            <p:nvPr/>
          </p:nvSpPr>
          <p:spPr>
            <a:xfrm>
              <a:off x="7764403" y="835034"/>
              <a:ext cx="1849812" cy="1850066"/>
            </a:xfrm>
            <a:prstGeom prst="ellipse">
              <a:avLst/>
            </a:prstGeom>
            <a:solidFill>
              <a:srgbClr val="BF7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24" name="Group 23"/>
          <p:cNvGrpSpPr/>
          <p:nvPr/>
        </p:nvGrpSpPr>
        <p:grpSpPr>
          <a:xfrm rot="2035495">
            <a:off x="4835954" y="931066"/>
            <a:ext cx="1353598" cy="1592542"/>
            <a:chOff x="7755268" y="835034"/>
            <a:chExt cx="1858947" cy="2187097"/>
          </a:xfrm>
          <a:solidFill>
            <a:srgbClr val="E94F37"/>
          </a:solidFill>
        </p:grpSpPr>
        <p:sp>
          <p:nvSpPr>
            <p:cNvPr id="73" name="Isosceles Triangle 72"/>
            <p:cNvSpPr/>
            <p:nvPr/>
          </p:nvSpPr>
          <p:spPr>
            <a:xfrm rot="11722033">
              <a:off x="7755268" y="2006887"/>
              <a:ext cx="1480435" cy="1015244"/>
            </a:xfrm>
            <a:prstGeom prst="triangle">
              <a:avLst/>
            </a:prstGeom>
            <a:solidFill>
              <a:srgbClr val="DB7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4" name="Oval 73"/>
            <p:cNvSpPr/>
            <p:nvPr/>
          </p:nvSpPr>
          <p:spPr>
            <a:xfrm>
              <a:off x="7764403" y="835034"/>
              <a:ext cx="1849812" cy="1850066"/>
            </a:xfrm>
            <a:prstGeom prst="ellipse">
              <a:avLst/>
            </a:prstGeom>
            <a:solidFill>
              <a:srgbClr val="DB7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8" name="Oval 27"/>
          <p:cNvSpPr/>
          <p:nvPr/>
        </p:nvSpPr>
        <p:spPr>
          <a:xfrm>
            <a:off x="5071238" y="1107253"/>
            <a:ext cx="1025514" cy="981158"/>
          </a:xfrm>
          <a:prstGeom prst="ellipse">
            <a:avLst/>
          </a:prstGeom>
          <a:solidFill>
            <a:schemeClr val="bg1"/>
          </a:solidFill>
          <a:ln>
            <a:noFill/>
          </a:ln>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Oval 28"/>
          <p:cNvSpPr/>
          <p:nvPr/>
        </p:nvSpPr>
        <p:spPr>
          <a:xfrm>
            <a:off x="5746299" y="2892246"/>
            <a:ext cx="1025514" cy="981158"/>
          </a:xfrm>
          <a:prstGeom prst="ellipse">
            <a:avLst/>
          </a:prstGeom>
          <a:solidFill>
            <a:schemeClr val="bg1"/>
          </a:solidFill>
          <a:ln>
            <a:noFill/>
          </a:ln>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Oval 30"/>
          <p:cNvSpPr/>
          <p:nvPr/>
        </p:nvSpPr>
        <p:spPr>
          <a:xfrm>
            <a:off x="5070809" y="4760229"/>
            <a:ext cx="1025514" cy="981158"/>
          </a:xfrm>
          <a:prstGeom prst="ellipse">
            <a:avLst/>
          </a:prstGeom>
          <a:solidFill>
            <a:schemeClr val="bg1"/>
          </a:solidFill>
          <a:ln>
            <a:noFill/>
          </a:ln>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Box 44"/>
          <p:cNvSpPr txBox="1"/>
          <p:nvPr/>
        </p:nvSpPr>
        <p:spPr>
          <a:xfrm>
            <a:off x="6465250" y="1304210"/>
            <a:ext cx="2003247" cy="646331"/>
          </a:xfrm>
          <a:prstGeom prst="rect">
            <a:avLst/>
          </a:prstGeom>
          <a:noFill/>
        </p:spPr>
        <p:txBody>
          <a:bodyPr wrap="square" rtlCol="0">
            <a:spAutoFit/>
          </a:bodyPr>
          <a:lstStyle/>
          <a:p>
            <a:r>
              <a:rPr lang="es-419" dirty="0" err="1" smtClean="0">
                <a:solidFill>
                  <a:schemeClr val="tx1">
                    <a:lumMod val="65000"/>
                    <a:lumOff val="35000"/>
                  </a:schemeClr>
                </a:solidFill>
              </a:rPr>
              <a:t>Bunkering</a:t>
            </a:r>
            <a:r>
              <a:rPr lang="es-419" dirty="0" smtClean="0">
                <a:solidFill>
                  <a:schemeClr val="tx1">
                    <a:lumMod val="65000"/>
                    <a:lumOff val="35000"/>
                  </a:schemeClr>
                </a:solidFill>
              </a:rPr>
              <a:t> </a:t>
            </a:r>
            <a:r>
              <a:rPr lang="es-419" dirty="0" err="1" smtClean="0">
                <a:solidFill>
                  <a:schemeClr val="tx1">
                    <a:lumMod val="65000"/>
                    <a:lumOff val="35000"/>
                  </a:schemeClr>
                </a:solidFill>
              </a:rPr>
              <a:t>statistics</a:t>
            </a:r>
            <a:endParaRPr lang="es-419" dirty="0">
              <a:solidFill>
                <a:schemeClr val="tx1">
                  <a:lumMod val="65000"/>
                  <a:lumOff val="35000"/>
                </a:schemeClr>
              </a:solidFill>
            </a:endParaRPr>
          </a:p>
        </p:txBody>
      </p:sp>
      <p:sp>
        <p:nvSpPr>
          <p:cNvPr id="46" name="TextBox 45"/>
          <p:cNvSpPr txBox="1"/>
          <p:nvPr/>
        </p:nvSpPr>
        <p:spPr>
          <a:xfrm>
            <a:off x="6955178" y="3075551"/>
            <a:ext cx="1859308" cy="646331"/>
          </a:xfrm>
          <a:prstGeom prst="rect">
            <a:avLst/>
          </a:prstGeom>
          <a:noFill/>
        </p:spPr>
        <p:txBody>
          <a:bodyPr wrap="square" rtlCol="0">
            <a:spAutoFit/>
          </a:bodyPr>
          <a:lstStyle/>
          <a:p>
            <a:r>
              <a:rPr lang="es-419" dirty="0" err="1" smtClean="0">
                <a:solidFill>
                  <a:schemeClr val="tx1">
                    <a:lumMod val="65000"/>
                    <a:lumOff val="35000"/>
                  </a:schemeClr>
                </a:solidFill>
              </a:rPr>
              <a:t>Bunkering</a:t>
            </a:r>
            <a:r>
              <a:rPr lang="es-419" dirty="0" smtClean="0">
                <a:solidFill>
                  <a:schemeClr val="tx1">
                    <a:lumMod val="65000"/>
                    <a:lumOff val="35000"/>
                  </a:schemeClr>
                </a:solidFill>
              </a:rPr>
              <a:t> </a:t>
            </a:r>
            <a:r>
              <a:rPr lang="es-419" dirty="0" err="1" smtClean="0">
                <a:solidFill>
                  <a:schemeClr val="tx1">
                    <a:lumMod val="65000"/>
                    <a:lumOff val="35000"/>
                  </a:schemeClr>
                </a:solidFill>
              </a:rPr>
              <a:t>management</a:t>
            </a:r>
            <a:endParaRPr lang="es-419" dirty="0">
              <a:solidFill>
                <a:schemeClr val="tx1">
                  <a:lumMod val="65000"/>
                  <a:lumOff val="35000"/>
                </a:schemeClr>
              </a:solidFill>
            </a:endParaRPr>
          </a:p>
        </p:txBody>
      </p:sp>
      <p:sp>
        <p:nvSpPr>
          <p:cNvPr id="48" name="TextBox 47"/>
          <p:cNvSpPr txBox="1"/>
          <p:nvPr/>
        </p:nvSpPr>
        <p:spPr>
          <a:xfrm>
            <a:off x="3491153" y="4388922"/>
            <a:ext cx="5830228" cy="701806"/>
          </a:xfrm>
          <a:prstGeom prst="rect">
            <a:avLst/>
          </a:prstGeom>
          <a:noFill/>
        </p:spPr>
        <p:txBody>
          <a:bodyPr wrap="square" rtlCol="0">
            <a:spAutoFit/>
          </a:bodyPr>
          <a:lstStyle/>
          <a:p>
            <a:endParaRPr lang="en-US" sz="1600" dirty="0">
              <a:solidFill>
                <a:srgbClr val="2F2504"/>
              </a:solidFill>
            </a:endParaRPr>
          </a:p>
        </p:txBody>
      </p:sp>
      <p:grpSp>
        <p:nvGrpSpPr>
          <p:cNvPr id="2" name="Group 1"/>
          <p:cNvGrpSpPr/>
          <p:nvPr/>
        </p:nvGrpSpPr>
        <p:grpSpPr>
          <a:xfrm>
            <a:off x="1005085" y="971550"/>
            <a:ext cx="4608841" cy="4954301"/>
            <a:chOff x="1782083" y="1563730"/>
            <a:chExt cx="3501233" cy="3828042"/>
          </a:xfrm>
        </p:grpSpPr>
        <p:sp>
          <p:nvSpPr>
            <p:cNvPr id="18" name="Pie 120"/>
            <p:cNvSpPr/>
            <p:nvPr/>
          </p:nvSpPr>
          <p:spPr>
            <a:xfrm>
              <a:off x="1782083" y="1563730"/>
              <a:ext cx="2661405" cy="3828042"/>
            </a:xfrm>
            <a:custGeom>
              <a:avLst/>
              <a:gdLst>
                <a:gd name="connsiteX0" fmla="*/ 5598491 w 8222296"/>
                <a:gd name="connsiteY0" fmla="*/ 7975194 h 8254774"/>
                <a:gd name="connsiteX1" fmla="*/ 841004 w 8222296"/>
                <a:gd name="connsiteY1" fmla="*/ 6628753 h 8254774"/>
                <a:gd name="connsiteX2" fmla="*/ 793634 w 8222296"/>
                <a:gd name="connsiteY2" fmla="*/ 1689702 h 8254774"/>
                <a:gd name="connsiteX3" fmla="*/ 5524110 w 8222296"/>
                <a:gd name="connsiteY3" fmla="*/ 251427 h 8254774"/>
                <a:gd name="connsiteX4" fmla="*/ 4111148 w 8222296"/>
                <a:gd name="connsiteY4" fmla="*/ 4127387 h 8254774"/>
                <a:gd name="connsiteX5" fmla="*/ 5598491 w 8222296"/>
                <a:gd name="connsiteY5" fmla="*/ 7975194 h 8254774"/>
                <a:gd name="connsiteX0" fmla="*/ 4111148 w 5615550"/>
                <a:gd name="connsiteY0" fmla="*/ 4093454 h 8221127"/>
                <a:gd name="connsiteX1" fmla="*/ 5598491 w 5615550"/>
                <a:gd name="connsiteY1" fmla="*/ 7941261 h 8221127"/>
                <a:gd name="connsiteX2" fmla="*/ 841004 w 5615550"/>
                <a:gd name="connsiteY2" fmla="*/ 6594820 h 8221127"/>
                <a:gd name="connsiteX3" fmla="*/ 793634 w 5615550"/>
                <a:gd name="connsiteY3" fmla="*/ 1655769 h 8221127"/>
                <a:gd name="connsiteX4" fmla="*/ 5615550 w 5615550"/>
                <a:gd name="connsiteY4" fmla="*/ 308934 h 8221127"/>
                <a:gd name="connsiteX0" fmla="*/ 5598491 w 5615550"/>
                <a:gd name="connsiteY0" fmla="*/ 7941261 h 8221127"/>
                <a:gd name="connsiteX1" fmla="*/ 841004 w 5615550"/>
                <a:gd name="connsiteY1" fmla="*/ 6594820 h 8221127"/>
                <a:gd name="connsiteX2" fmla="*/ 793634 w 5615550"/>
                <a:gd name="connsiteY2" fmla="*/ 1655769 h 8221127"/>
                <a:gd name="connsiteX3" fmla="*/ 5615550 w 5615550"/>
                <a:gd name="connsiteY3" fmla="*/ 308934 h 8221127"/>
              </a:gdLst>
              <a:ahLst/>
              <a:cxnLst>
                <a:cxn ang="0">
                  <a:pos x="connsiteX0" y="connsiteY0"/>
                </a:cxn>
                <a:cxn ang="0">
                  <a:pos x="connsiteX1" y="connsiteY1"/>
                </a:cxn>
                <a:cxn ang="0">
                  <a:pos x="connsiteX2" y="connsiteY2"/>
                </a:cxn>
                <a:cxn ang="0">
                  <a:pos x="connsiteX3" y="connsiteY3"/>
                </a:cxn>
              </a:cxnLst>
              <a:rect l="l" t="t" r="r" b="b"/>
              <a:pathLst>
                <a:path w="5615550" h="8221127">
                  <a:moveTo>
                    <a:pt x="5598491" y="7941261"/>
                  </a:moveTo>
                  <a:cubicBezTo>
                    <a:pt x="3890966" y="8606518"/>
                    <a:pt x="1951025" y="8057485"/>
                    <a:pt x="841004" y="6594820"/>
                  </a:cubicBezTo>
                  <a:cubicBezTo>
                    <a:pt x="-262548" y="5140679"/>
                    <a:pt x="-281824" y="3130974"/>
                    <a:pt x="793634" y="1655769"/>
                  </a:cubicBezTo>
                  <a:cubicBezTo>
                    <a:pt x="1875324" y="172014"/>
                    <a:pt x="3804205" y="-414452"/>
                    <a:pt x="5615550" y="308934"/>
                  </a:cubicBezTo>
                </a:path>
              </a:pathLst>
            </a:custGeom>
            <a:noFill/>
            <a:ln w="79375" cap="rnd">
              <a:solidFill>
                <a:srgbClr val="1B587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grpSp>
          <p:nvGrpSpPr>
            <p:cNvPr id="25" name="Group 24"/>
            <p:cNvGrpSpPr/>
            <p:nvPr/>
          </p:nvGrpSpPr>
          <p:grpSpPr>
            <a:xfrm>
              <a:off x="2134548" y="1910227"/>
              <a:ext cx="3148768" cy="3138863"/>
              <a:chOff x="14327125" y="2398802"/>
              <a:chExt cx="6762306" cy="6741043"/>
            </a:xfrm>
          </p:grpSpPr>
          <p:sp>
            <p:nvSpPr>
              <p:cNvPr id="71" name="Oval 70"/>
              <p:cNvSpPr/>
              <p:nvPr/>
            </p:nvSpPr>
            <p:spPr>
              <a:xfrm>
                <a:off x="14327125" y="2398802"/>
                <a:ext cx="6762306" cy="6741043"/>
              </a:xfrm>
              <a:prstGeom prst="ellipse">
                <a:avLst/>
              </a:prstGeom>
              <a:solidFill>
                <a:srgbClr val="858588">
                  <a:alpha val="51000"/>
                </a:srgbClr>
              </a:solidFill>
              <a:ln w="38100" cap="rnd">
                <a:noFill/>
                <a:prstDash val="solid"/>
              </a:ln>
              <a:effectLst>
                <a:softEdge rad="546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Oval 71"/>
              <p:cNvSpPr/>
              <p:nvPr/>
            </p:nvSpPr>
            <p:spPr>
              <a:xfrm>
                <a:off x="15296279" y="3337870"/>
                <a:ext cx="4824000" cy="4822368"/>
              </a:xfrm>
              <a:prstGeom prst="ellipse">
                <a:avLst/>
              </a:prstGeom>
              <a:solidFill>
                <a:schemeClr val="bg1"/>
              </a:solidFill>
              <a:ln w="38100" cap="rnd">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395A"/>
                  </a:solidFill>
                </a:endParaRPr>
              </a:p>
            </p:txBody>
          </p:sp>
        </p:grpSp>
        <p:sp>
          <p:nvSpPr>
            <p:cNvPr id="34" name="Oval 33"/>
            <p:cNvSpPr/>
            <p:nvPr/>
          </p:nvSpPr>
          <p:spPr>
            <a:xfrm>
              <a:off x="3346820" y="3771769"/>
              <a:ext cx="168330" cy="167629"/>
            </a:xfrm>
            <a:prstGeom prst="ellipse">
              <a:avLst/>
            </a:prstGeom>
            <a:solidFill>
              <a:srgbClr val="DB7B3F"/>
            </a:solidFill>
            <a:ln>
              <a:solidFill>
                <a:srgbClr val="DB7B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Oval 34"/>
            <p:cNvSpPr/>
            <p:nvPr/>
          </p:nvSpPr>
          <p:spPr>
            <a:xfrm>
              <a:off x="3611477" y="3771388"/>
              <a:ext cx="168330" cy="167629"/>
            </a:xfrm>
            <a:prstGeom prst="ellipse">
              <a:avLst/>
            </a:prstGeom>
            <a:solidFill>
              <a:srgbClr val="BF7656"/>
            </a:solidFill>
            <a:ln>
              <a:solidFill>
                <a:srgbClr val="BF7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Oval 36"/>
            <p:cNvSpPr/>
            <p:nvPr/>
          </p:nvSpPr>
          <p:spPr>
            <a:xfrm>
              <a:off x="3875211" y="3771388"/>
              <a:ext cx="168330" cy="167629"/>
            </a:xfrm>
            <a:prstGeom prst="ellipse">
              <a:avLst/>
            </a:prstGeom>
            <a:solidFill>
              <a:srgbClr val="596378"/>
            </a:solidFill>
            <a:ln>
              <a:solidFill>
                <a:srgbClr val="5963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4" name="Group 53"/>
          <p:cNvGrpSpPr/>
          <p:nvPr/>
        </p:nvGrpSpPr>
        <p:grpSpPr>
          <a:xfrm>
            <a:off x="4380307" y="2164059"/>
            <a:ext cx="521340" cy="519166"/>
            <a:chOff x="18401364" y="1602216"/>
            <a:chExt cx="715976" cy="712990"/>
          </a:xfrm>
          <a:solidFill>
            <a:srgbClr val="E2E464"/>
          </a:solidFill>
        </p:grpSpPr>
        <p:sp>
          <p:nvSpPr>
            <p:cNvPr id="67" name="Oval 66"/>
            <p:cNvSpPr/>
            <p:nvPr/>
          </p:nvSpPr>
          <p:spPr>
            <a:xfrm>
              <a:off x="18401364" y="1602216"/>
              <a:ext cx="715976" cy="712990"/>
            </a:xfrm>
            <a:prstGeom prst="ellipse">
              <a:avLst/>
            </a:prstGeom>
            <a:solidFill>
              <a:schemeClr val="bg1"/>
            </a:solidFill>
            <a:ln w="57150">
              <a:solidFill>
                <a:srgbClr val="DB7B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Oval 67"/>
            <p:cNvSpPr/>
            <p:nvPr/>
          </p:nvSpPr>
          <p:spPr>
            <a:xfrm>
              <a:off x="18575031" y="1785054"/>
              <a:ext cx="361506" cy="360001"/>
            </a:xfrm>
            <a:prstGeom prst="ellipse">
              <a:avLst/>
            </a:prstGeom>
            <a:solidFill>
              <a:srgbClr val="DB7B3F"/>
            </a:solidFill>
            <a:ln>
              <a:solidFill>
                <a:srgbClr val="DB7B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54"/>
          <p:cNvGrpSpPr/>
          <p:nvPr/>
        </p:nvGrpSpPr>
        <p:grpSpPr>
          <a:xfrm>
            <a:off x="4777817" y="3165005"/>
            <a:ext cx="521340" cy="519166"/>
            <a:chOff x="18401364" y="1602216"/>
            <a:chExt cx="715976" cy="712990"/>
          </a:xfrm>
          <a:solidFill>
            <a:srgbClr val="E2E464"/>
          </a:solidFill>
        </p:grpSpPr>
        <p:sp>
          <p:nvSpPr>
            <p:cNvPr id="65" name="Oval 64"/>
            <p:cNvSpPr/>
            <p:nvPr/>
          </p:nvSpPr>
          <p:spPr>
            <a:xfrm>
              <a:off x="18401364" y="1602216"/>
              <a:ext cx="715976" cy="712990"/>
            </a:xfrm>
            <a:prstGeom prst="ellipse">
              <a:avLst/>
            </a:prstGeom>
            <a:solidFill>
              <a:schemeClr val="bg1"/>
            </a:solidFill>
            <a:ln w="57150">
              <a:solidFill>
                <a:srgbClr val="BF7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Oval 65"/>
            <p:cNvSpPr/>
            <p:nvPr/>
          </p:nvSpPr>
          <p:spPr>
            <a:xfrm>
              <a:off x="18575104" y="1776038"/>
              <a:ext cx="361506" cy="360001"/>
            </a:xfrm>
            <a:prstGeom prst="ellipse">
              <a:avLst/>
            </a:prstGeom>
            <a:solidFill>
              <a:srgbClr val="BF7656"/>
            </a:solidFill>
            <a:ln>
              <a:solidFill>
                <a:srgbClr val="BF7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7" name="Group 56"/>
          <p:cNvGrpSpPr/>
          <p:nvPr/>
        </p:nvGrpSpPr>
        <p:grpSpPr>
          <a:xfrm>
            <a:off x="4381197" y="4210529"/>
            <a:ext cx="521340" cy="519166"/>
            <a:chOff x="18401364" y="1602216"/>
            <a:chExt cx="715976" cy="712990"/>
          </a:xfrm>
          <a:solidFill>
            <a:srgbClr val="E2E464"/>
          </a:solidFill>
        </p:grpSpPr>
        <p:sp>
          <p:nvSpPr>
            <p:cNvPr id="61" name="Oval 60"/>
            <p:cNvSpPr/>
            <p:nvPr/>
          </p:nvSpPr>
          <p:spPr>
            <a:xfrm>
              <a:off x="18401364" y="1602216"/>
              <a:ext cx="715976" cy="712990"/>
            </a:xfrm>
            <a:prstGeom prst="ellipse">
              <a:avLst/>
            </a:prstGeom>
            <a:solidFill>
              <a:schemeClr val="bg1"/>
            </a:solidFill>
            <a:ln w="57150">
              <a:solidFill>
                <a:srgbClr val="5963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Oval 61"/>
            <p:cNvSpPr/>
            <p:nvPr/>
          </p:nvSpPr>
          <p:spPr>
            <a:xfrm>
              <a:off x="18578598" y="1778711"/>
              <a:ext cx="361507" cy="360000"/>
            </a:xfrm>
            <a:prstGeom prst="ellipse">
              <a:avLst/>
            </a:prstGeom>
            <a:solidFill>
              <a:srgbClr val="596378"/>
            </a:solidFill>
            <a:ln>
              <a:solidFill>
                <a:srgbClr val="5963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2</a:t>
            </a:fld>
            <a:endParaRPr lang="ru-RU" dirty="0"/>
          </a:p>
        </p:txBody>
      </p:sp>
      <p:sp>
        <p:nvSpPr>
          <p:cNvPr id="90" name="Title 1">
            <a:extLst>
              <a:ext uri="{FF2B5EF4-FFF2-40B4-BE49-F238E27FC236}">
                <a16:creationId xmlns:a16="http://schemas.microsoft.com/office/drawing/2014/main" id="{4991AEBC-6D9D-4D30-BB4C-43FE1370375F}"/>
              </a:ext>
            </a:extLst>
          </p:cNvPr>
          <p:cNvSpPr txBox="1">
            <a:spLocks/>
          </p:cNvSpPr>
          <p:nvPr/>
        </p:nvSpPr>
        <p:spPr>
          <a:xfrm>
            <a:off x="2264300" y="2668773"/>
            <a:ext cx="2637347" cy="930343"/>
          </a:xfrm>
          <a:prstGeom prst="rect">
            <a:avLst/>
          </a:prstGeom>
        </p:spPr>
        <p:txBody>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sz="2000" dirty="0" smtClean="0"/>
              <a:t>Data driven decision making on commercial ship management</a:t>
            </a:r>
            <a:endParaRPr lang="ru-RU" sz="2000" dirty="0"/>
          </a:p>
        </p:txBody>
      </p:sp>
      <p:pic>
        <p:nvPicPr>
          <p:cNvPr id="6" name="Picture 4" descr="Probability Icon #176965 - Free Icons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832" y="1040744"/>
            <a:ext cx="949610" cy="9496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perations Research Vector Images (over 1,400)"/>
          <p:cNvPicPr>
            <a:picLocks noChangeAspect="1" noChangeArrowheads="1"/>
          </p:cNvPicPr>
          <p:nvPr/>
        </p:nvPicPr>
        <p:blipFill rotWithShape="1">
          <a:blip r:embed="rId3">
            <a:extLst>
              <a:ext uri="{28A0092B-C50C-407E-A947-70E740481C1C}">
                <a14:useLocalDpi xmlns:a14="http://schemas.microsoft.com/office/drawing/2010/main" val="0"/>
              </a:ext>
            </a:extLst>
          </a:blip>
          <a:srcRect l="19677" t="23720" r="19732" b="19676"/>
          <a:stretch/>
        </p:blipFill>
        <p:spPr bwMode="auto">
          <a:xfrm>
            <a:off x="5929664" y="3048299"/>
            <a:ext cx="681794" cy="669052"/>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6409439" y="5002610"/>
            <a:ext cx="1518533" cy="646331"/>
          </a:xfrm>
          <a:prstGeom prst="rect">
            <a:avLst/>
          </a:prstGeom>
          <a:noFill/>
        </p:spPr>
        <p:txBody>
          <a:bodyPr wrap="square" rtlCol="0">
            <a:spAutoFit/>
          </a:bodyPr>
          <a:lstStyle/>
          <a:p>
            <a:r>
              <a:rPr lang="es-419" dirty="0" err="1" smtClean="0">
                <a:solidFill>
                  <a:schemeClr val="tx1">
                    <a:lumMod val="65000"/>
                    <a:lumOff val="35000"/>
                  </a:schemeClr>
                </a:solidFill>
              </a:rPr>
              <a:t>Voyage</a:t>
            </a:r>
            <a:r>
              <a:rPr lang="es-419" dirty="0" smtClean="0">
                <a:solidFill>
                  <a:schemeClr val="tx1">
                    <a:lumMod val="65000"/>
                    <a:lumOff val="35000"/>
                  </a:schemeClr>
                </a:solidFill>
              </a:rPr>
              <a:t> </a:t>
            </a:r>
            <a:r>
              <a:rPr lang="es-419" dirty="0" err="1" smtClean="0">
                <a:solidFill>
                  <a:schemeClr val="tx1">
                    <a:lumMod val="65000"/>
                    <a:lumOff val="35000"/>
                  </a:schemeClr>
                </a:solidFill>
              </a:rPr>
              <a:t>pricing</a:t>
            </a:r>
            <a:endParaRPr lang="es-419" dirty="0">
              <a:solidFill>
                <a:schemeClr val="tx1">
                  <a:lumMod val="65000"/>
                  <a:lumOff val="35000"/>
                </a:schemeClr>
              </a:solidFill>
            </a:endParaRPr>
          </a:p>
        </p:txBody>
      </p:sp>
      <p:pic>
        <p:nvPicPr>
          <p:cNvPr id="2056" name="Picture 8" descr="Canal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1260" y="4922474"/>
            <a:ext cx="644611" cy="64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7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3491153" y="4388922"/>
            <a:ext cx="5830228" cy="701806"/>
          </a:xfrm>
          <a:prstGeom prst="rect">
            <a:avLst/>
          </a:prstGeom>
          <a:noFill/>
        </p:spPr>
        <p:txBody>
          <a:bodyPr wrap="square" rtlCol="0">
            <a:spAutoFit/>
          </a:bodyPr>
          <a:lstStyle/>
          <a:p>
            <a:endParaRPr lang="en-US" sz="1600" dirty="0">
              <a:solidFill>
                <a:srgbClr val="2F2504"/>
              </a:solidFill>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3</a:t>
            </a:fld>
            <a:endParaRPr lang="ru-RU" dirty="0"/>
          </a:p>
        </p:txBody>
      </p:sp>
      <p:pic>
        <p:nvPicPr>
          <p:cNvPr id="4" name="Picture 3"/>
          <p:cNvPicPr>
            <a:picLocks noChangeAspect="1"/>
          </p:cNvPicPr>
          <p:nvPr/>
        </p:nvPicPr>
        <p:blipFill>
          <a:blip r:embed="rId2"/>
          <a:stretch>
            <a:fillRect/>
          </a:stretch>
        </p:blipFill>
        <p:spPr>
          <a:xfrm>
            <a:off x="296412" y="473541"/>
            <a:ext cx="7754519" cy="6156322"/>
          </a:xfrm>
          <a:prstGeom prst="rect">
            <a:avLst/>
          </a:prstGeom>
        </p:spPr>
      </p:pic>
      <p:grpSp>
        <p:nvGrpSpPr>
          <p:cNvPr id="11" name="Group 10"/>
          <p:cNvGrpSpPr/>
          <p:nvPr/>
        </p:nvGrpSpPr>
        <p:grpSpPr>
          <a:xfrm rot="2035495">
            <a:off x="8644582" y="2511177"/>
            <a:ext cx="1353598" cy="1592542"/>
            <a:chOff x="7755268" y="835034"/>
            <a:chExt cx="1858947" cy="2187097"/>
          </a:xfrm>
          <a:solidFill>
            <a:srgbClr val="E94F37"/>
          </a:solidFill>
        </p:grpSpPr>
        <p:sp>
          <p:nvSpPr>
            <p:cNvPr id="12" name="Isosceles Triangle 11"/>
            <p:cNvSpPr/>
            <p:nvPr/>
          </p:nvSpPr>
          <p:spPr>
            <a:xfrm rot="11722033">
              <a:off x="7755268" y="2006887"/>
              <a:ext cx="1480435" cy="1015244"/>
            </a:xfrm>
            <a:prstGeom prst="triangle">
              <a:avLst/>
            </a:prstGeom>
            <a:solidFill>
              <a:srgbClr val="DB7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p:cNvSpPr/>
            <p:nvPr/>
          </p:nvSpPr>
          <p:spPr>
            <a:xfrm>
              <a:off x="7764403" y="835034"/>
              <a:ext cx="1849812" cy="1850066"/>
            </a:xfrm>
            <a:prstGeom prst="ellipse">
              <a:avLst/>
            </a:prstGeom>
            <a:solidFill>
              <a:srgbClr val="DB7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 name="Oval 13"/>
          <p:cNvSpPr/>
          <p:nvPr/>
        </p:nvSpPr>
        <p:spPr>
          <a:xfrm>
            <a:off x="8879866" y="2687364"/>
            <a:ext cx="1025514" cy="981158"/>
          </a:xfrm>
          <a:prstGeom prst="ellipse">
            <a:avLst/>
          </a:prstGeom>
          <a:solidFill>
            <a:schemeClr val="bg1"/>
          </a:solidFill>
          <a:ln>
            <a:noFill/>
          </a:ln>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5" name="Picture 4" descr="Probability Icon #176965 - Free Icons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460" y="2620855"/>
            <a:ext cx="949610" cy="9496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948672" y="4016867"/>
            <a:ext cx="2003247" cy="646331"/>
          </a:xfrm>
          <a:prstGeom prst="rect">
            <a:avLst/>
          </a:prstGeom>
          <a:noFill/>
        </p:spPr>
        <p:txBody>
          <a:bodyPr wrap="square" rtlCol="0">
            <a:spAutoFit/>
          </a:bodyPr>
          <a:lstStyle/>
          <a:p>
            <a:r>
              <a:rPr lang="es-419" dirty="0" err="1" smtClean="0">
                <a:solidFill>
                  <a:schemeClr val="tx1">
                    <a:lumMod val="65000"/>
                    <a:lumOff val="35000"/>
                  </a:schemeClr>
                </a:solidFill>
              </a:rPr>
              <a:t>Bunkering</a:t>
            </a:r>
            <a:r>
              <a:rPr lang="es-419" dirty="0" smtClean="0">
                <a:solidFill>
                  <a:schemeClr val="tx1">
                    <a:lumMod val="65000"/>
                    <a:lumOff val="35000"/>
                  </a:schemeClr>
                </a:solidFill>
              </a:rPr>
              <a:t> </a:t>
            </a:r>
            <a:r>
              <a:rPr lang="es-419" dirty="0" err="1" smtClean="0">
                <a:solidFill>
                  <a:schemeClr val="tx1">
                    <a:lumMod val="65000"/>
                    <a:lumOff val="35000"/>
                  </a:schemeClr>
                </a:solidFill>
              </a:rPr>
              <a:t>statistics</a:t>
            </a:r>
            <a:endParaRPr lang="es-419" dirty="0">
              <a:solidFill>
                <a:schemeClr val="tx1">
                  <a:lumMod val="65000"/>
                  <a:lumOff val="35000"/>
                </a:schemeClr>
              </a:solidFill>
            </a:endParaRPr>
          </a:p>
        </p:txBody>
      </p:sp>
    </p:spTree>
    <p:extLst>
      <p:ext uri="{BB962C8B-B14F-4D97-AF65-F5344CB8AC3E}">
        <p14:creationId xmlns:p14="http://schemas.microsoft.com/office/powerpoint/2010/main" val="2386499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4</a:t>
            </a:fld>
            <a:endParaRPr lang="ru-RU" dirty="0"/>
          </a:p>
        </p:txBody>
      </p:sp>
      <p:sp>
        <p:nvSpPr>
          <p:cNvPr id="4" name="Title 3"/>
          <p:cNvSpPr>
            <a:spLocks noGrp="1"/>
          </p:cNvSpPr>
          <p:nvPr>
            <p:ph type="title"/>
          </p:nvPr>
        </p:nvSpPr>
        <p:spPr/>
        <p:txBody>
          <a:bodyPr/>
          <a:lstStyle/>
          <a:p>
            <a:r>
              <a:rPr lang="en-US" dirty="0" smtClean="0"/>
              <a:t>Review</a:t>
            </a:r>
            <a:endParaRPr lang="en-US" dirty="0"/>
          </a:p>
        </p:txBody>
      </p:sp>
      <p:sp>
        <p:nvSpPr>
          <p:cNvPr id="5" name="Text Placeholder 4"/>
          <p:cNvSpPr>
            <a:spLocks noGrp="1"/>
          </p:cNvSpPr>
          <p:nvPr>
            <p:ph type="body" idx="1"/>
          </p:nvPr>
        </p:nvSpPr>
        <p:spPr/>
        <p:txBody>
          <a:bodyPr/>
          <a:lstStyle/>
          <a:p>
            <a:r>
              <a:rPr lang="en-US" dirty="0" smtClean="0"/>
              <a:t>Bunker</a:t>
            </a:r>
            <a:endParaRPr lang="en-US" dirty="0"/>
          </a:p>
        </p:txBody>
      </p:sp>
      <p:pic>
        <p:nvPicPr>
          <p:cNvPr id="11" name="Picture 12" descr="Resultado de imagen de bunkering"/>
          <p:cNvPicPr>
            <a:picLocks noChangeAspect="1" noChangeArrowheads="1"/>
          </p:cNvPicPr>
          <p:nvPr/>
        </p:nvPicPr>
        <p:blipFill rotWithShape="1">
          <a:blip r:embed="rId4">
            <a:extLst>
              <a:ext uri="{28A0092B-C50C-407E-A947-70E740481C1C}">
                <a14:useLocalDpi xmlns:a14="http://schemas.microsoft.com/office/drawing/2010/main" val="0"/>
              </a:ext>
            </a:extLst>
          </a:blip>
          <a:srcRect l="15256" t="17964" r="19951"/>
          <a:stretch/>
        </p:blipFill>
        <p:spPr bwMode="auto">
          <a:xfrm>
            <a:off x="934679" y="2378514"/>
            <a:ext cx="4614390" cy="3256168"/>
          </a:xfrm>
          <a:prstGeom prst="rect">
            <a:avLst/>
          </a:prstGeom>
          <a:noFill/>
          <a:ln>
            <a:solidFill>
              <a:srgbClr val="033453"/>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268189" y="5357683"/>
            <a:ext cx="2081779" cy="276999"/>
          </a:xfrm>
          <a:prstGeom prst="rect">
            <a:avLst/>
          </a:prstGeom>
          <a:noFill/>
        </p:spPr>
        <p:txBody>
          <a:bodyPr wrap="square" rtlCol="0">
            <a:spAutoFit/>
          </a:bodyPr>
          <a:lstStyle/>
          <a:p>
            <a:r>
              <a:rPr lang="nb-NO" sz="1200" dirty="0" smtClean="0">
                <a:solidFill>
                  <a:schemeClr val="bg1"/>
                </a:solidFill>
                <a:latin typeface="Garamond" panose="02020404030301010803" pitchFamily="18" charset="0"/>
              </a:rPr>
              <a:t>Source: Wilhelmsen</a:t>
            </a:r>
            <a:endParaRPr lang="en-US" sz="1200" dirty="0">
              <a:solidFill>
                <a:schemeClr val="bg1"/>
              </a:solidFill>
              <a:latin typeface="Garamond" panose="02020404030301010803" pitchFamily="18" charset="0"/>
            </a:endParaRPr>
          </a:p>
        </p:txBody>
      </p:sp>
      <p:pic>
        <p:nvPicPr>
          <p:cNvPr id="6" name="Method_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460947" y="2378514"/>
            <a:ext cx="4461348" cy="3346011"/>
          </a:xfrm>
          <a:prstGeom prst="rect">
            <a:avLst/>
          </a:prstGeom>
        </p:spPr>
      </p:pic>
      <p:sp>
        <p:nvSpPr>
          <p:cNvPr id="10" name="Text Placeholder 4">
            <a:extLst>
              <a:ext uri="{FF2B5EF4-FFF2-40B4-BE49-F238E27FC236}">
                <a16:creationId xmlns:a16="http://schemas.microsoft.com/office/drawing/2014/main" id="{5DD2790B-AC76-457A-BCB5-3E68F230ED5B}"/>
              </a:ext>
            </a:extLst>
          </p:cNvPr>
          <p:cNvSpPr>
            <a:spLocks noGrp="1"/>
          </p:cNvSpPr>
          <p:nvPr>
            <p:ph type="body" sz="quarter" idx="4294967295"/>
          </p:nvPr>
        </p:nvSpPr>
        <p:spPr>
          <a:xfrm>
            <a:off x="6349968" y="2378514"/>
            <a:ext cx="4548187" cy="4069238"/>
          </a:xfrm>
          <a:prstGeom prst="rect">
            <a:avLst/>
          </a:prstGeom>
        </p:spPr>
        <p:txBody>
          <a:bodyPr>
            <a:normAutofit/>
          </a:bodyPr>
          <a:lstStyle/>
          <a:p>
            <a:pPr>
              <a:buFontTx/>
              <a:buChar char="-"/>
            </a:pPr>
            <a:r>
              <a:rPr lang="en-US" dirty="0" smtClean="0">
                <a:solidFill>
                  <a:schemeClr val="tx1">
                    <a:lumMod val="65000"/>
                    <a:lumOff val="35000"/>
                  </a:schemeClr>
                </a:solidFill>
              </a:rPr>
              <a:t>Volatile </a:t>
            </a:r>
            <a:r>
              <a:rPr lang="en-US" dirty="0" smtClean="0">
                <a:solidFill>
                  <a:schemeClr val="tx1">
                    <a:lumMod val="65000"/>
                    <a:lumOff val="35000"/>
                  </a:schemeClr>
                </a:solidFill>
              </a:rPr>
              <a:t>prices mainly driven by crude oil prices</a:t>
            </a:r>
          </a:p>
          <a:p>
            <a:pPr>
              <a:buFontTx/>
              <a:buChar char="-"/>
            </a:pPr>
            <a:r>
              <a:rPr lang="en-US" dirty="0" smtClean="0">
                <a:solidFill>
                  <a:schemeClr val="tx1">
                    <a:lumMod val="65000"/>
                    <a:lumOff val="35000"/>
                  </a:schemeClr>
                </a:solidFill>
              </a:rPr>
              <a:t>Service time seldom addressed in literature</a:t>
            </a:r>
          </a:p>
          <a:p>
            <a:pPr>
              <a:buFontTx/>
              <a:buChar char="-"/>
            </a:pPr>
            <a:r>
              <a:rPr lang="en-US" dirty="0">
                <a:solidFill>
                  <a:schemeClr val="tx1">
                    <a:lumMod val="65000"/>
                    <a:lumOff val="35000"/>
                  </a:schemeClr>
                </a:solidFill>
              </a:rPr>
              <a:t>Not a </a:t>
            </a:r>
            <a:r>
              <a:rPr lang="en-US" dirty="0" smtClean="0">
                <a:solidFill>
                  <a:schemeClr val="tx1">
                    <a:lumMod val="65000"/>
                    <a:lumOff val="35000"/>
                  </a:schemeClr>
                </a:solidFill>
              </a:rPr>
              <a:t>transparent market</a:t>
            </a:r>
            <a:endParaRPr lang="es-419" sz="2200" b="1" dirty="0" smtClean="0">
              <a:solidFill>
                <a:schemeClr val="tx1">
                  <a:lumMod val="65000"/>
                  <a:lumOff val="35000"/>
                </a:schemeClr>
              </a:solidFill>
            </a:endParaRPr>
          </a:p>
          <a:p>
            <a:endParaRPr lang="es-419" dirty="0" smtClean="0"/>
          </a:p>
          <a:p>
            <a:endParaRPr lang="es-419" dirty="0" smtClean="0"/>
          </a:p>
          <a:p>
            <a:endParaRPr lang="es-419" dirty="0" smtClean="0"/>
          </a:p>
          <a:p>
            <a:endParaRPr lang="es-419" dirty="0" smtClean="0"/>
          </a:p>
          <a:p>
            <a:endParaRPr lang="en-US" dirty="0"/>
          </a:p>
        </p:txBody>
      </p:sp>
      <p:grpSp>
        <p:nvGrpSpPr>
          <p:cNvPr id="13" name="Group 12"/>
          <p:cNvGrpSpPr/>
          <p:nvPr/>
        </p:nvGrpSpPr>
        <p:grpSpPr>
          <a:xfrm>
            <a:off x="5695666" y="2116347"/>
            <a:ext cx="6373826" cy="3883034"/>
            <a:chOff x="4639044" y="1710437"/>
            <a:chExt cx="7114242" cy="4414904"/>
          </a:xfrm>
        </p:grpSpPr>
        <p:sp>
          <p:nvSpPr>
            <p:cNvPr id="14" name="TextBox 13"/>
            <p:cNvSpPr txBox="1"/>
            <p:nvPr/>
          </p:nvSpPr>
          <p:spPr>
            <a:xfrm>
              <a:off x="4893941" y="5768438"/>
              <a:ext cx="269626" cy="307777"/>
            </a:xfrm>
            <a:prstGeom prst="rect">
              <a:avLst/>
            </a:prstGeom>
            <a:noFill/>
          </p:spPr>
          <p:txBody>
            <a:bodyPr wrap="none" rtlCol="0">
              <a:spAutoFit/>
            </a:bodyPr>
            <a:lstStyle/>
            <a:p>
              <a:r>
                <a:rPr lang="nb-NO" sz="1400" dirty="0" smtClean="0">
                  <a:latin typeface="Garamond" panose="02020404030301010803" pitchFamily="18" charset="0"/>
                </a:rPr>
                <a:t>0</a:t>
              </a:r>
              <a:endParaRPr lang="en-US" sz="1400" dirty="0">
                <a:latin typeface="Garamond" panose="02020404030301010803" pitchFamily="18" charset="0"/>
              </a:endParaRPr>
            </a:p>
          </p:txBody>
        </p:sp>
        <p:sp>
          <p:nvSpPr>
            <p:cNvPr id="15" name="TextBox 14"/>
            <p:cNvSpPr txBox="1"/>
            <p:nvPr/>
          </p:nvSpPr>
          <p:spPr>
            <a:xfrm>
              <a:off x="5944776" y="5801349"/>
              <a:ext cx="269626" cy="307777"/>
            </a:xfrm>
            <a:prstGeom prst="rect">
              <a:avLst/>
            </a:prstGeom>
            <a:noFill/>
          </p:spPr>
          <p:txBody>
            <a:bodyPr wrap="none" rtlCol="0">
              <a:spAutoFit/>
            </a:bodyPr>
            <a:lstStyle/>
            <a:p>
              <a:r>
                <a:rPr lang="nb-NO" sz="1400" dirty="0">
                  <a:latin typeface="Garamond" panose="02020404030301010803" pitchFamily="18" charset="0"/>
                </a:rPr>
                <a:t>1</a:t>
              </a:r>
              <a:endParaRPr lang="en-US" sz="1400" dirty="0">
                <a:latin typeface="Garamond" panose="02020404030301010803" pitchFamily="18" charset="0"/>
              </a:endParaRPr>
            </a:p>
          </p:txBody>
        </p:sp>
        <p:sp>
          <p:nvSpPr>
            <p:cNvPr id="16" name="TextBox 15"/>
            <p:cNvSpPr txBox="1"/>
            <p:nvPr/>
          </p:nvSpPr>
          <p:spPr>
            <a:xfrm>
              <a:off x="7029901" y="5817564"/>
              <a:ext cx="269626" cy="307777"/>
            </a:xfrm>
            <a:prstGeom prst="rect">
              <a:avLst/>
            </a:prstGeom>
            <a:noFill/>
          </p:spPr>
          <p:txBody>
            <a:bodyPr wrap="none" rtlCol="0">
              <a:spAutoFit/>
            </a:bodyPr>
            <a:lstStyle/>
            <a:p>
              <a:r>
                <a:rPr lang="nb-NO" sz="1400" dirty="0">
                  <a:latin typeface="Garamond" panose="02020404030301010803" pitchFamily="18" charset="0"/>
                </a:rPr>
                <a:t>2</a:t>
              </a:r>
              <a:endParaRPr lang="en-US" sz="1400" dirty="0">
                <a:latin typeface="Garamond" panose="02020404030301010803" pitchFamily="18" charset="0"/>
              </a:endParaRPr>
            </a:p>
          </p:txBody>
        </p:sp>
        <p:sp>
          <p:nvSpPr>
            <p:cNvPr id="17" name="TextBox 16"/>
            <p:cNvSpPr txBox="1"/>
            <p:nvPr/>
          </p:nvSpPr>
          <p:spPr>
            <a:xfrm>
              <a:off x="8113533" y="5796323"/>
              <a:ext cx="269626" cy="307777"/>
            </a:xfrm>
            <a:prstGeom prst="rect">
              <a:avLst/>
            </a:prstGeom>
            <a:noFill/>
          </p:spPr>
          <p:txBody>
            <a:bodyPr wrap="none" rtlCol="0">
              <a:spAutoFit/>
            </a:bodyPr>
            <a:lstStyle/>
            <a:p>
              <a:r>
                <a:rPr lang="nb-NO" sz="1400" dirty="0" smtClean="0">
                  <a:latin typeface="Garamond" panose="02020404030301010803" pitchFamily="18" charset="0"/>
                </a:rPr>
                <a:t>3</a:t>
              </a:r>
              <a:endParaRPr lang="en-US" sz="1400" dirty="0">
                <a:latin typeface="Garamond" panose="02020404030301010803" pitchFamily="18" charset="0"/>
              </a:endParaRPr>
            </a:p>
          </p:txBody>
        </p:sp>
        <p:sp>
          <p:nvSpPr>
            <p:cNvPr id="18" name="TextBox 17"/>
            <p:cNvSpPr txBox="1"/>
            <p:nvPr/>
          </p:nvSpPr>
          <p:spPr>
            <a:xfrm>
              <a:off x="9220025" y="5799335"/>
              <a:ext cx="269626" cy="307777"/>
            </a:xfrm>
            <a:prstGeom prst="rect">
              <a:avLst/>
            </a:prstGeom>
            <a:noFill/>
          </p:spPr>
          <p:txBody>
            <a:bodyPr wrap="none" rtlCol="0">
              <a:spAutoFit/>
            </a:bodyPr>
            <a:lstStyle/>
            <a:p>
              <a:r>
                <a:rPr lang="nb-NO" sz="1400" dirty="0" smtClean="0">
                  <a:latin typeface="Garamond" panose="02020404030301010803" pitchFamily="18" charset="0"/>
                </a:rPr>
                <a:t>4</a:t>
              </a:r>
              <a:endParaRPr lang="en-US" sz="1400" dirty="0">
                <a:latin typeface="Garamond" panose="02020404030301010803" pitchFamily="18" charset="0"/>
              </a:endParaRPr>
            </a:p>
          </p:txBody>
        </p:sp>
        <p:sp>
          <p:nvSpPr>
            <p:cNvPr id="19" name="TextBox 18"/>
            <p:cNvSpPr txBox="1"/>
            <p:nvPr/>
          </p:nvSpPr>
          <p:spPr>
            <a:xfrm>
              <a:off x="10320039" y="5810285"/>
              <a:ext cx="269626" cy="307777"/>
            </a:xfrm>
            <a:prstGeom prst="rect">
              <a:avLst/>
            </a:prstGeom>
            <a:noFill/>
          </p:spPr>
          <p:txBody>
            <a:bodyPr wrap="none" rtlCol="0">
              <a:spAutoFit/>
            </a:bodyPr>
            <a:lstStyle/>
            <a:p>
              <a:r>
                <a:rPr lang="nb-NO" sz="1400" dirty="0" smtClean="0">
                  <a:latin typeface="Garamond" panose="02020404030301010803" pitchFamily="18" charset="0"/>
                </a:rPr>
                <a:t>5</a:t>
              </a:r>
              <a:endParaRPr lang="en-US" sz="1400" dirty="0">
                <a:latin typeface="Garamond" panose="02020404030301010803" pitchFamily="18" charset="0"/>
              </a:endParaRPr>
            </a:p>
          </p:txBody>
        </p:sp>
        <p:sp>
          <p:nvSpPr>
            <p:cNvPr id="20" name="TextBox 19"/>
            <p:cNvSpPr txBox="1"/>
            <p:nvPr/>
          </p:nvSpPr>
          <p:spPr>
            <a:xfrm>
              <a:off x="11363436" y="5792210"/>
              <a:ext cx="389850" cy="307777"/>
            </a:xfrm>
            <a:prstGeom prst="rect">
              <a:avLst/>
            </a:prstGeom>
            <a:noFill/>
          </p:spPr>
          <p:txBody>
            <a:bodyPr wrap="none" rtlCol="0">
              <a:spAutoFit/>
            </a:bodyPr>
            <a:lstStyle/>
            <a:p>
              <a:r>
                <a:rPr lang="nb-NO" sz="1400" dirty="0" smtClean="0">
                  <a:latin typeface="Garamond" panose="02020404030301010803" pitchFamily="18" charset="0"/>
                </a:rPr>
                <a:t>6+</a:t>
              </a:r>
              <a:endParaRPr lang="en-US" sz="1400" dirty="0">
                <a:latin typeface="Garamond" panose="02020404030301010803" pitchFamily="18" charset="0"/>
              </a:endParaRPr>
            </a:p>
          </p:txBody>
        </p:sp>
        <p:sp>
          <p:nvSpPr>
            <p:cNvPr id="21" name="TextBox 20"/>
            <p:cNvSpPr txBox="1"/>
            <p:nvPr/>
          </p:nvSpPr>
          <p:spPr>
            <a:xfrm>
              <a:off x="4685501" y="5456397"/>
              <a:ext cx="269626" cy="307777"/>
            </a:xfrm>
            <a:prstGeom prst="rect">
              <a:avLst/>
            </a:prstGeom>
            <a:noFill/>
          </p:spPr>
          <p:txBody>
            <a:bodyPr wrap="none" rtlCol="0">
              <a:spAutoFit/>
            </a:bodyPr>
            <a:lstStyle/>
            <a:p>
              <a:r>
                <a:rPr lang="nb-NO" sz="1400" dirty="0" smtClean="0">
                  <a:latin typeface="Garamond" panose="02020404030301010803" pitchFamily="18" charset="0"/>
                </a:rPr>
                <a:t>0</a:t>
              </a:r>
              <a:endParaRPr lang="en-US" sz="1400" dirty="0">
                <a:latin typeface="Garamond" panose="02020404030301010803" pitchFamily="18" charset="0"/>
              </a:endParaRPr>
            </a:p>
          </p:txBody>
        </p:sp>
        <p:sp>
          <p:nvSpPr>
            <p:cNvPr id="22" name="TextBox 21"/>
            <p:cNvSpPr txBox="1"/>
            <p:nvPr/>
          </p:nvSpPr>
          <p:spPr>
            <a:xfrm>
              <a:off x="4667913" y="4859517"/>
              <a:ext cx="309700" cy="307777"/>
            </a:xfrm>
            <a:prstGeom prst="rect">
              <a:avLst/>
            </a:prstGeom>
            <a:noFill/>
          </p:spPr>
          <p:txBody>
            <a:bodyPr wrap="none" rtlCol="0">
              <a:spAutoFit/>
            </a:bodyPr>
            <a:lstStyle/>
            <a:p>
              <a:r>
                <a:rPr lang="nb-NO" sz="1400" dirty="0" smtClean="0">
                  <a:latin typeface="Garamond" panose="02020404030301010803" pitchFamily="18" charset="0"/>
                </a:rPr>
                <a:t>.1</a:t>
              </a:r>
              <a:endParaRPr lang="en-US" sz="1400" dirty="0">
                <a:latin typeface="Garamond" panose="02020404030301010803" pitchFamily="18" charset="0"/>
              </a:endParaRPr>
            </a:p>
          </p:txBody>
        </p:sp>
        <p:sp>
          <p:nvSpPr>
            <p:cNvPr id="23" name="TextBox 22"/>
            <p:cNvSpPr txBox="1"/>
            <p:nvPr/>
          </p:nvSpPr>
          <p:spPr>
            <a:xfrm>
              <a:off x="4667913" y="4274457"/>
              <a:ext cx="309700" cy="307777"/>
            </a:xfrm>
            <a:prstGeom prst="rect">
              <a:avLst/>
            </a:prstGeom>
            <a:noFill/>
          </p:spPr>
          <p:txBody>
            <a:bodyPr wrap="none" rtlCol="0">
              <a:spAutoFit/>
            </a:bodyPr>
            <a:lstStyle/>
            <a:p>
              <a:r>
                <a:rPr lang="nb-NO" sz="1400" dirty="0" smtClean="0">
                  <a:latin typeface="Garamond" panose="02020404030301010803" pitchFamily="18" charset="0"/>
                </a:rPr>
                <a:t>.2</a:t>
              </a:r>
              <a:endParaRPr lang="en-US" sz="1400" dirty="0">
                <a:latin typeface="Garamond" panose="02020404030301010803" pitchFamily="18" charset="0"/>
              </a:endParaRPr>
            </a:p>
          </p:txBody>
        </p:sp>
        <p:sp>
          <p:nvSpPr>
            <p:cNvPr id="24" name="TextBox 23"/>
            <p:cNvSpPr txBox="1"/>
            <p:nvPr/>
          </p:nvSpPr>
          <p:spPr>
            <a:xfrm>
              <a:off x="4667913" y="3688786"/>
              <a:ext cx="309700" cy="307777"/>
            </a:xfrm>
            <a:prstGeom prst="rect">
              <a:avLst/>
            </a:prstGeom>
            <a:noFill/>
          </p:spPr>
          <p:txBody>
            <a:bodyPr wrap="none" rtlCol="0">
              <a:spAutoFit/>
            </a:bodyPr>
            <a:lstStyle/>
            <a:p>
              <a:r>
                <a:rPr lang="nb-NO" sz="1400" dirty="0" smtClean="0">
                  <a:latin typeface="Garamond" panose="02020404030301010803" pitchFamily="18" charset="0"/>
                </a:rPr>
                <a:t>.3</a:t>
              </a:r>
              <a:endParaRPr lang="en-US" sz="1400" dirty="0">
                <a:latin typeface="Garamond" panose="02020404030301010803" pitchFamily="18" charset="0"/>
              </a:endParaRPr>
            </a:p>
          </p:txBody>
        </p:sp>
        <p:sp>
          <p:nvSpPr>
            <p:cNvPr id="25" name="TextBox 24"/>
            <p:cNvSpPr txBox="1"/>
            <p:nvPr/>
          </p:nvSpPr>
          <p:spPr>
            <a:xfrm>
              <a:off x="4639044" y="3114983"/>
              <a:ext cx="309700" cy="307777"/>
            </a:xfrm>
            <a:prstGeom prst="rect">
              <a:avLst/>
            </a:prstGeom>
            <a:noFill/>
          </p:spPr>
          <p:txBody>
            <a:bodyPr wrap="none" rtlCol="0">
              <a:spAutoFit/>
            </a:bodyPr>
            <a:lstStyle/>
            <a:p>
              <a:r>
                <a:rPr lang="nb-NO" sz="1400" dirty="0" smtClean="0">
                  <a:latin typeface="Garamond" panose="02020404030301010803" pitchFamily="18" charset="0"/>
                </a:rPr>
                <a:t>.4</a:t>
              </a:r>
              <a:endParaRPr lang="en-US" sz="1400" dirty="0">
                <a:latin typeface="Garamond" panose="02020404030301010803" pitchFamily="18" charset="0"/>
              </a:endParaRPr>
            </a:p>
          </p:txBody>
        </p:sp>
        <p:sp>
          <p:nvSpPr>
            <p:cNvPr id="26" name="TextBox 25"/>
            <p:cNvSpPr txBox="1"/>
            <p:nvPr/>
          </p:nvSpPr>
          <p:spPr>
            <a:xfrm>
              <a:off x="4662922" y="2510379"/>
              <a:ext cx="309700" cy="307777"/>
            </a:xfrm>
            <a:prstGeom prst="rect">
              <a:avLst/>
            </a:prstGeom>
            <a:noFill/>
          </p:spPr>
          <p:txBody>
            <a:bodyPr wrap="none" rtlCol="0">
              <a:spAutoFit/>
            </a:bodyPr>
            <a:lstStyle/>
            <a:p>
              <a:r>
                <a:rPr lang="nb-NO" sz="1400" dirty="0" smtClean="0">
                  <a:latin typeface="Garamond" panose="02020404030301010803" pitchFamily="18" charset="0"/>
                </a:rPr>
                <a:t>.5</a:t>
              </a:r>
              <a:endParaRPr lang="en-US" sz="1400" dirty="0">
                <a:latin typeface="Garamond" panose="02020404030301010803" pitchFamily="18" charset="0"/>
              </a:endParaRPr>
            </a:p>
          </p:txBody>
        </p:sp>
        <p:sp>
          <p:nvSpPr>
            <p:cNvPr id="27" name="TextBox 26"/>
            <p:cNvSpPr txBox="1"/>
            <p:nvPr/>
          </p:nvSpPr>
          <p:spPr>
            <a:xfrm>
              <a:off x="4673915" y="1940283"/>
              <a:ext cx="309700" cy="307777"/>
            </a:xfrm>
            <a:prstGeom prst="rect">
              <a:avLst/>
            </a:prstGeom>
            <a:noFill/>
          </p:spPr>
          <p:txBody>
            <a:bodyPr wrap="none" rtlCol="0">
              <a:spAutoFit/>
            </a:bodyPr>
            <a:lstStyle/>
            <a:p>
              <a:r>
                <a:rPr lang="nb-NO" sz="1400" dirty="0" smtClean="0">
                  <a:latin typeface="Garamond" panose="02020404030301010803" pitchFamily="18" charset="0"/>
                </a:rPr>
                <a:t>.6</a:t>
              </a:r>
              <a:endParaRPr lang="en-US" sz="1400" dirty="0">
                <a:latin typeface="Garamond" panose="02020404030301010803" pitchFamily="18" charset="0"/>
              </a:endParaRPr>
            </a:p>
          </p:txBody>
        </p:sp>
        <p:pic>
          <p:nvPicPr>
            <p:cNvPr id="28" name="Picture 27"/>
            <p:cNvPicPr>
              <a:picLocks noChangeAspect="1"/>
            </p:cNvPicPr>
            <p:nvPr/>
          </p:nvPicPr>
          <p:blipFill>
            <a:blip r:embed="rId6"/>
            <a:stretch>
              <a:fillRect/>
            </a:stretch>
          </p:blipFill>
          <p:spPr>
            <a:xfrm>
              <a:off x="4983614" y="1710437"/>
              <a:ext cx="6572115" cy="4088898"/>
            </a:xfrm>
            <a:prstGeom prst="rect">
              <a:avLst/>
            </a:prstGeom>
          </p:spPr>
        </p:pic>
        <p:sp>
          <p:nvSpPr>
            <p:cNvPr id="29" name="TextBox 28"/>
            <p:cNvSpPr txBox="1"/>
            <p:nvPr/>
          </p:nvSpPr>
          <p:spPr>
            <a:xfrm>
              <a:off x="10183736" y="1940283"/>
              <a:ext cx="1101905" cy="276999"/>
            </a:xfrm>
            <a:prstGeom prst="rect">
              <a:avLst/>
            </a:prstGeom>
            <a:noFill/>
          </p:spPr>
          <p:txBody>
            <a:bodyPr wrap="none" rtlCol="0">
              <a:spAutoFit/>
            </a:bodyPr>
            <a:lstStyle/>
            <a:p>
              <a:r>
                <a:rPr lang="nb-NO" sz="1200" dirty="0" smtClean="0">
                  <a:latin typeface="Garamond" panose="02020404030301010803" pitchFamily="18" charset="0"/>
                </a:rPr>
                <a:t>BARCELONA</a:t>
              </a:r>
              <a:endParaRPr lang="en-US" sz="1200" dirty="0">
                <a:latin typeface="Garamond" panose="02020404030301010803" pitchFamily="18" charset="0"/>
              </a:endParaRPr>
            </a:p>
          </p:txBody>
        </p:sp>
        <p:sp>
          <p:nvSpPr>
            <p:cNvPr id="30" name="TextBox 29"/>
            <p:cNvSpPr txBox="1"/>
            <p:nvPr/>
          </p:nvSpPr>
          <p:spPr>
            <a:xfrm>
              <a:off x="10183736" y="2137413"/>
              <a:ext cx="856325" cy="276999"/>
            </a:xfrm>
            <a:prstGeom prst="rect">
              <a:avLst/>
            </a:prstGeom>
            <a:noFill/>
          </p:spPr>
          <p:txBody>
            <a:bodyPr wrap="none" rtlCol="0">
              <a:spAutoFit/>
            </a:bodyPr>
            <a:lstStyle/>
            <a:p>
              <a:r>
                <a:rPr lang="nb-NO" sz="1200" dirty="0" smtClean="0">
                  <a:latin typeface="Garamond" panose="02020404030301010803" pitchFamily="18" charset="0"/>
                </a:rPr>
                <a:t>VALETTA</a:t>
              </a:r>
              <a:endParaRPr lang="en-US" sz="1200" dirty="0">
                <a:latin typeface="Garamond" panose="02020404030301010803" pitchFamily="18" charset="0"/>
              </a:endParaRPr>
            </a:p>
          </p:txBody>
        </p:sp>
        <p:sp>
          <p:nvSpPr>
            <p:cNvPr id="31" name="TextBox 30"/>
            <p:cNvSpPr txBox="1"/>
            <p:nvPr/>
          </p:nvSpPr>
          <p:spPr>
            <a:xfrm>
              <a:off x="10204897" y="2327507"/>
              <a:ext cx="814005" cy="276999"/>
            </a:xfrm>
            <a:prstGeom prst="rect">
              <a:avLst/>
            </a:prstGeom>
            <a:noFill/>
          </p:spPr>
          <p:txBody>
            <a:bodyPr wrap="none" rtlCol="0">
              <a:spAutoFit/>
            </a:bodyPr>
            <a:lstStyle/>
            <a:p>
              <a:r>
                <a:rPr lang="nb-NO" sz="1200" dirty="0" smtClean="0">
                  <a:latin typeface="Garamond" panose="02020404030301010803" pitchFamily="18" charset="0"/>
                </a:rPr>
                <a:t>TANGER</a:t>
              </a:r>
              <a:endParaRPr lang="en-US" sz="1200" dirty="0">
                <a:latin typeface="Garamond" panose="02020404030301010803" pitchFamily="18" charset="0"/>
              </a:endParaRPr>
            </a:p>
          </p:txBody>
        </p:sp>
        <p:sp>
          <p:nvSpPr>
            <p:cNvPr id="32" name="TextBox 31"/>
            <p:cNvSpPr txBox="1"/>
            <p:nvPr/>
          </p:nvSpPr>
          <p:spPr>
            <a:xfrm>
              <a:off x="10204897" y="2530636"/>
              <a:ext cx="687368" cy="276999"/>
            </a:xfrm>
            <a:prstGeom prst="rect">
              <a:avLst/>
            </a:prstGeom>
            <a:noFill/>
          </p:spPr>
          <p:txBody>
            <a:bodyPr wrap="none" rtlCol="0">
              <a:spAutoFit/>
            </a:bodyPr>
            <a:lstStyle/>
            <a:p>
              <a:r>
                <a:rPr lang="nb-NO" sz="1200" dirty="0" smtClean="0">
                  <a:latin typeface="Garamond" panose="02020404030301010803" pitchFamily="18" charset="0"/>
                </a:rPr>
                <a:t>CEUTA</a:t>
              </a:r>
              <a:endParaRPr lang="en-US" sz="1200" dirty="0">
                <a:latin typeface="Garamond" panose="02020404030301010803" pitchFamily="18" charset="0"/>
              </a:endParaRPr>
            </a:p>
          </p:txBody>
        </p:sp>
        <p:sp>
          <p:nvSpPr>
            <p:cNvPr id="33" name="TextBox 32"/>
            <p:cNvSpPr txBox="1"/>
            <p:nvPr/>
          </p:nvSpPr>
          <p:spPr>
            <a:xfrm>
              <a:off x="10204897" y="2737632"/>
              <a:ext cx="914353" cy="276999"/>
            </a:xfrm>
            <a:prstGeom prst="rect">
              <a:avLst/>
            </a:prstGeom>
            <a:noFill/>
          </p:spPr>
          <p:txBody>
            <a:bodyPr wrap="none" rtlCol="0">
              <a:spAutoFit/>
            </a:bodyPr>
            <a:lstStyle/>
            <a:p>
              <a:r>
                <a:rPr lang="nb-NO" sz="1200" dirty="0" smtClean="0">
                  <a:latin typeface="Garamond" panose="02020404030301010803" pitchFamily="18" charset="0"/>
                </a:rPr>
                <a:t>ISTANBUL</a:t>
              </a:r>
              <a:endParaRPr lang="en-US" sz="1200" dirty="0">
                <a:latin typeface="Garamond" panose="02020404030301010803" pitchFamily="18" charset="0"/>
              </a:endParaRPr>
            </a:p>
          </p:txBody>
        </p:sp>
        <p:sp>
          <p:nvSpPr>
            <p:cNvPr id="34" name="TextBox 33"/>
            <p:cNvSpPr txBox="1"/>
            <p:nvPr/>
          </p:nvSpPr>
          <p:spPr>
            <a:xfrm>
              <a:off x="10204896" y="2951711"/>
              <a:ext cx="1023037" cy="276999"/>
            </a:xfrm>
            <a:prstGeom prst="rect">
              <a:avLst/>
            </a:prstGeom>
            <a:noFill/>
          </p:spPr>
          <p:txBody>
            <a:bodyPr wrap="none" rtlCol="0">
              <a:spAutoFit/>
            </a:bodyPr>
            <a:lstStyle/>
            <a:p>
              <a:r>
                <a:rPr lang="nb-NO" sz="1200" dirty="0" smtClean="0">
                  <a:latin typeface="Garamond" panose="02020404030301010803" pitchFamily="18" charset="0"/>
                </a:rPr>
                <a:t>ALGECIRAS</a:t>
              </a:r>
              <a:endParaRPr lang="en-US" sz="1200" dirty="0">
                <a:latin typeface="Garamond" panose="02020404030301010803" pitchFamily="18" charset="0"/>
              </a:endParaRPr>
            </a:p>
          </p:txBody>
        </p:sp>
        <p:sp>
          <p:nvSpPr>
            <p:cNvPr id="35" name="TextBox 34"/>
            <p:cNvSpPr txBox="1"/>
            <p:nvPr/>
          </p:nvSpPr>
          <p:spPr>
            <a:xfrm>
              <a:off x="10204895" y="3147392"/>
              <a:ext cx="1023678" cy="276999"/>
            </a:xfrm>
            <a:prstGeom prst="rect">
              <a:avLst/>
            </a:prstGeom>
            <a:noFill/>
          </p:spPr>
          <p:txBody>
            <a:bodyPr wrap="none" rtlCol="0">
              <a:spAutoFit/>
            </a:bodyPr>
            <a:lstStyle/>
            <a:p>
              <a:r>
                <a:rPr lang="nb-NO" sz="1200" dirty="0" smtClean="0">
                  <a:latin typeface="Garamond" panose="02020404030301010803" pitchFamily="18" charset="0"/>
                </a:rPr>
                <a:t>GIBRALTAR</a:t>
              </a:r>
              <a:endParaRPr lang="en-US" sz="1200" dirty="0">
                <a:latin typeface="Garamond" panose="02020404030301010803" pitchFamily="18" charset="0"/>
              </a:endParaRPr>
            </a:p>
          </p:txBody>
        </p:sp>
      </p:grpSp>
      <p:sp>
        <p:nvSpPr>
          <p:cNvPr id="36" name="TextBox 35"/>
          <p:cNvSpPr txBox="1"/>
          <p:nvPr/>
        </p:nvSpPr>
        <p:spPr>
          <a:xfrm>
            <a:off x="8562290" y="5370507"/>
            <a:ext cx="814647" cy="400110"/>
          </a:xfrm>
          <a:prstGeom prst="rect">
            <a:avLst/>
          </a:prstGeom>
          <a:noFill/>
        </p:spPr>
        <p:txBody>
          <a:bodyPr wrap="none" rtlCol="0">
            <a:spAutoFit/>
          </a:bodyPr>
          <a:lstStyle/>
          <a:p>
            <a:r>
              <a:rPr lang="en-US" sz="2000" dirty="0" smtClean="0">
                <a:latin typeface="Garamond" panose="02020404030301010803" pitchFamily="18" charset="0"/>
              </a:rPr>
              <a:t>Hours</a:t>
            </a:r>
            <a:endParaRPr lang="en-US" sz="2000" dirty="0">
              <a:latin typeface="Garamond" panose="02020404030301010803" pitchFamily="18" charset="0"/>
            </a:endParaRPr>
          </a:p>
        </p:txBody>
      </p:sp>
    </p:spTree>
    <p:extLst>
      <p:ext uri="{BB962C8B-B14F-4D97-AF65-F5344CB8AC3E}">
        <p14:creationId xmlns:p14="http://schemas.microsoft.com/office/powerpoint/2010/main" val="110722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6"/>
                </p:tgtEl>
              </p:cMediaNode>
            </p:video>
          </p:childTnLst>
        </p:cTn>
      </p:par>
    </p:tnLst>
    <p:bldLst>
      <p:bldP spid="10" grpId="0" build="p"/>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a:buFontTx/>
              <a:buChar char="-"/>
            </a:pPr>
            <a:r>
              <a:rPr lang="en-US" sz="2400" dirty="0" smtClean="0">
                <a:solidFill>
                  <a:schemeClr val="tx1">
                    <a:lumMod val="65000"/>
                    <a:lumOff val="35000"/>
                  </a:schemeClr>
                </a:solidFill>
              </a:rPr>
              <a:t>In the position of a ship owner (voyage charter), must decide where to bunker, speed to take and how much to choose from a tactical strategy (forward contracts) and adjust on spot price realization</a:t>
            </a:r>
          </a:p>
          <a:p>
            <a:pPr>
              <a:buFontTx/>
              <a:buChar char="-"/>
            </a:pPr>
            <a:r>
              <a:rPr lang="en-US" sz="2400" dirty="0" smtClean="0">
                <a:solidFill>
                  <a:schemeClr val="tx1">
                    <a:lumMod val="65000"/>
                    <a:lumOff val="35000"/>
                  </a:schemeClr>
                </a:solidFill>
              </a:rPr>
              <a:t>The decision is influenced by weather, stochastic waiting time and stochastic spot price</a:t>
            </a:r>
          </a:p>
          <a:p>
            <a:pPr>
              <a:buFontTx/>
              <a:buChar char="-"/>
            </a:pPr>
            <a:r>
              <a:rPr lang="en-US" sz="2400" dirty="0" smtClean="0">
                <a:solidFill>
                  <a:schemeClr val="tx1">
                    <a:lumMod val="65000"/>
                    <a:lumOff val="35000"/>
                  </a:schemeClr>
                </a:solidFill>
              </a:rPr>
              <a:t>The vessel has some initial fuel and must keep a safe margin at all times within its decision</a:t>
            </a:r>
          </a:p>
          <a:p>
            <a:pPr>
              <a:buFontTx/>
              <a:buChar char="-"/>
            </a:pPr>
            <a:r>
              <a:rPr lang="en-US" sz="2400" dirty="0" smtClean="0">
                <a:solidFill>
                  <a:schemeClr val="tx1">
                    <a:lumMod val="65000"/>
                    <a:lumOff val="35000"/>
                  </a:schemeClr>
                </a:solidFill>
              </a:rPr>
              <a:t>Bunker consumption is linked to voyage distance, weather routing and voyage speed. Hence, it should be modeled together with the bunkering problem (</a:t>
            </a:r>
            <a:r>
              <a:rPr lang="en-US" sz="2400" dirty="0" err="1" smtClean="0">
                <a:solidFill>
                  <a:schemeClr val="tx1">
                    <a:lumMod val="65000"/>
                    <a:lumOff val="35000"/>
                  </a:schemeClr>
                </a:solidFill>
              </a:rPr>
              <a:t>Meng</a:t>
            </a:r>
            <a:r>
              <a:rPr lang="en-US" sz="2400" dirty="0" smtClean="0">
                <a:solidFill>
                  <a:schemeClr val="tx1">
                    <a:lumMod val="65000"/>
                    <a:lumOff val="35000"/>
                  </a:schemeClr>
                </a:solidFill>
              </a:rPr>
              <a:t> et al., 2015). This becomes a weather routing + bunkering selection problem = bunkering management problem</a:t>
            </a:r>
          </a:p>
        </p:txBody>
      </p:sp>
      <p:sp>
        <p:nvSpPr>
          <p:cNvPr id="3" name="Slide Number Placeholder 2"/>
          <p:cNvSpPr>
            <a:spLocks noGrp="1"/>
          </p:cNvSpPr>
          <p:nvPr>
            <p:ph type="sldNum" sz="quarter" idx="12"/>
          </p:nvPr>
        </p:nvSpPr>
        <p:spPr/>
        <p:txBody>
          <a:bodyPr/>
          <a:lstStyle/>
          <a:p>
            <a:fld id="{D495E168-DA5E-4888-8D8A-92B118324C14}" type="slidenum">
              <a:rPr lang="ru-RU" smtClean="0"/>
              <a:t>5</a:t>
            </a:fld>
            <a:endParaRPr lang="ru-RU" dirty="0"/>
          </a:p>
        </p:txBody>
      </p:sp>
      <p:sp>
        <p:nvSpPr>
          <p:cNvPr id="5" name="Title 4"/>
          <p:cNvSpPr>
            <a:spLocks noGrp="1"/>
          </p:cNvSpPr>
          <p:nvPr>
            <p:ph type="title"/>
          </p:nvPr>
        </p:nvSpPr>
        <p:spPr/>
        <p:txBody>
          <a:bodyPr/>
          <a:lstStyle/>
          <a:p>
            <a:r>
              <a:rPr lang="es-419" dirty="0" err="1" smtClean="0"/>
              <a:t>Problem</a:t>
            </a:r>
            <a:r>
              <a:rPr lang="es-419" dirty="0" smtClean="0"/>
              <a:t> </a:t>
            </a:r>
            <a:r>
              <a:rPr lang="es-419" dirty="0" err="1" smtClean="0"/>
              <a:t>description</a:t>
            </a:r>
            <a:endParaRPr lang="en-US" dirty="0"/>
          </a:p>
        </p:txBody>
      </p:sp>
    </p:spTree>
    <p:extLst>
      <p:ext uri="{BB962C8B-B14F-4D97-AF65-F5344CB8AC3E}">
        <p14:creationId xmlns:p14="http://schemas.microsoft.com/office/powerpoint/2010/main" val="2209906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marL="0" indent="0">
              <a:buNone/>
            </a:pPr>
            <a:r>
              <a:rPr lang="en-US" sz="2400" dirty="0" smtClean="0">
                <a:solidFill>
                  <a:schemeClr val="tx1">
                    <a:lumMod val="65000"/>
                    <a:lumOff val="35000"/>
                  </a:schemeClr>
                </a:solidFill>
              </a:rPr>
              <a:t>- Operations Research (Inventory Management Problem)</a:t>
            </a:r>
          </a:p>
          <a:p>
            <a:pPr>
              <a:buFontTx/>
              <a:buChar char="-"/>
            </a:pPr>
            <a:r>
              <a:rPr lang="en-US" sz="2400" dirty="0" smtClean="0">
                <a:solidFill>
                  <a:schemeClr val="tx1">
                    <a:lumMod val="65000"/>
                    <a:lumOff val="35000"/>
                  </a:schemeClr>
                </a:solidFill>
              </a:rPr>
              <a:t>Main division on liner and tramp. Approx. 4x studies in liners than in </a:t>
            </a:r>
            <a:r>
              <a:rPr lang="en-US" sz="2400" dirty="0" smtClean="0">
                <a:solidFill>
                  <a:schemeClr val="tx1">
                    <a:lumMod val="65000"/>
                    <a:lumOff val="35000"/>
                  </a:schemeClr>
                </a:solidFill>
              </a:rPr>
              <a:t>tramp</a:t>
            </a:r>
            <a:endParaRPr lang="en-US" sz="2400" dirty="0" smtClean="0">
              <a:solidFill>
                <a:schemeClr val="tx1">
                  <a:lumMod val="65000"/>
                  <a:lumOff val="35000"/>
                </a:schemeClr>
              </a:solidFill>
            </a:endParaRPr>
          </a:p>
          <a:p>
            <a:pPr>
              <a:buFontTx/>
              <a:buChar char="-"/>
            </a:pPr>
            <a:r>
              <a:rPr lang="en-US" sz="2400" dirty="0" smtClean="0">
                <a:solidFill>
                  <a:schemeClr val="tx1">
                    <a:lumMod val="65000"/>
                    <a:lumOff val="35000"/>
                  </a:schemeClr>
                </a:solidFill>
              </a:rPr>
              <a:t>Liner shipping with several methods (</a:t>
            </a:r>
            <a:r>
              <a:rPr lang="en-US" sz="2400" dirty="0" err="1" smtClean="0">
                <a:solidFill>
                  <a:schemeClr val="tx1">
                    <a:lumMod val="65000"/>
                    <a:lumOff val="35000"/>
                  </a:schemeClr>
                </a:solidFill>
              </a:rPr>
              <a:t>Stoch</a:t>
            </a:r>
            <a:r>
              <a:rPr lang="en-US" sz="2400" dirty="0" smtClean="0">
                <a:solidFill>
                  <a:schemeClr val="tx1">
                    <a:lumMod val="65000"/>
                    <a:lumOff val="35000"/>
                  </a:schemeClr>
                </a:solidFill>
              </a:rPr>
              <a:t>. Program., </a:t>
            </a:r>
            <a:r>
              <a:rPr lang="en-US" sz="2400" dirty="0" err="1" smtClean="0">
                <a:solidFill>
                  <a:schemeClr val="tx1">
                    <a:lumMod val="65000"/>
                    <a:lumOff val="35000"/>
                  </a:schemeClr>
                </a:solidFill>
              </a:rPr>
              <a:t>Dyn</a:t>
            </a:r>
            <a:r>
              <a:rPr lang="en-US" sz="2400" dirty="0" smtClean="0">
                <a:solidFill>
                  <a:schemeClr val="tx1">
                    <a:lumMod val="65000"/>
                    <a:lumOff val="35000"/>
                  </a:schemeClr>
                </a:solidFill>
              </a:rPr>
              <a:t>. Program.,) changes in objective function (</a:t>
            </a:r>
            <a:r>
              <a:rPr lang="en-US" sz="2400" dirty="0" err="1" smtClean="0">
                <a:solidFill>
                  <a:schemeClr val="tx1">
                    <a:lumMod val="65000"/>
                    <a:lumOff val="35000"/>
                  </a:schemeClr>
                </a:solidFill>
              </a:rPr>
              <a:t>e.g</a:t>
            </a:r>
            <a:r>
              <a:rPr lang="en-US" sz="2400" dirty="0" smtClean="0">
                <a:solidFill>
                  <a:schemeClr val="tx1">
                    <a:lumMod val="65000"/>
                    <a:lumOff val="35000"/>
                  </a:schemeClr>
                </a:solidFill>
              </a:rPr>
              <a:t> emissions), price modeling, etc.</a:t>
            </a:r>
          </a:p>
          <a:p>
            <a:pPr>
              <a:buFontTx/>
              <a:buChar char="-"/>
            </a:pPr>
            <a:r>
              <a:rPr lang="en-US" sz="2400" dirty="0" smtClean="0">
                <a:solidFill>
                  <a:schemeClr val="tx1">
                    <a:lumMod val="65000"/>
                    <a:lumOff val="35000"/>
                  </a:schemeClr>
                </a:solidFill>
              </a:rPr>
              <a:t>Tramp shipping with adaptations such as instantaneous service is quite common. Main interest on the effect of price stochasticity.</a:t>
            </a:r>
          </a:p>
          <a:p>
            <a:pPr>
              <a:buFontTx/>
              <a:buChar char="-"/>
            </a:pPr>
            <a:r>
              <a:rPr lang="en-US" sz="2400" dirty="0" smtClean="0">
                <a:solidFill>
                  <a:schemeClr val="tx1">
                    <a:lumMod val="65000"/>
                    <a:lumOff val="35000"/>
                  </a:schemeClr>
                </a:solidFill>
              </a:rPr>
              <a:t>Only one paper (Aydin et al., 2015) consider service time in their model. Though, they introduced uniform distribution cargo operations service time in a liner service and found there is an important impact on the optimal bunkering selection decision.</a:t>
            </a:r>
          </a:p>
          <a:p>
            <a:pPr>
              <a:buFontTx/>
              <a:buChar char="-"/>
            </a:pPr>
            <a:r>
              <a:rPr lang="en-US" sz="2400" dirty="0" smtClean="0">
                <a:solidFill>
                  <a:schemeClr val="tx1">
                    <a:lumMod val="65000"/>
                    <a:lumOff val="35000"/>
                  </a:schemeClr>
                </a:solidFill>
              </a:rPr>
              <a:t>Closest references </a:t>
            </a:r>
            <a:r>
              <a:rPr lang="en-US" sz="2400" dirty="0" err="1">
                <a:solidFill>
                  <a:schemeClr val="tx1">
                    <a:lumMod val="65000"/>
                    <a:lumOff val="35000"/>
                  </a:schemeClr>
                </a:solidFill>
              </a:rPr>
              <a:t>Gu</a:t>
            </a:r>
            <a:r>
              <a:rPr lang="en-US" sz="2400" dirty="0">
                <a:solidFill>
                  <a:schemeClr val="tx1">
                    <a:lumMod val="65000"/>
                    <a:lumOff val="35000"/>
                  </a:schemeClr>
                </a:solidFill>
              </a:rPr>
              <a:t> et al. (2019</a:t>
            </a:r>
            <a:r>
              <a:rPr lang="en-US" sz="2400" dirty="0" smtClean="0">
                <a:solidFill>
                  <a:schemeClr val="tx1">
                    <a:lumMod val="65000"/>
                    <a:lumOff val="35000"/>
                  </a:schemeClr>
                </a:solidFill>
              </a:rPr>
              <a:t>); </a:t>
            </a:r>
            <a:r>
              <a:rPr lang="en-US" sz="2400" dirty="0" err="1">
                <a:solidFill>
                  <a:schemeClr val="tx1">
                    <a:lumMod val="65000"/>
                    <a:lumOff val="35000"/>
                  </a:schemeClr>
                </a:solidFill>
              </a:rPr>
              <a:t>Vilhemsen</a:t>
            </a:r>
            <a:r>
              <a:rPr lang="en-US" sz="2400" dirty="0">
                <a:solidFill>
                  <a:schemeClr val="tx1">
                    <a:lumMod val="65000"/>
                    <a:lumOff val="35000"/>
                  </a:schemeClr>
                </a:solidFill>
              </a:rPr>
              <a:t> (2014). </a:t>
            </a:r>
            <a:endParaRPr lang="en-US" sz="2400" dirty="0" smtClean="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D495E168-DA5E-4888-8D8A-92B118324C14}" type="slidenum">
              <a:rPr lang="ru-RU" smtClean="0"/>
              <a:t>6</a:t>
            </a:fld>
            <a:endParaRPr lang="ru-RU" dirty="0"/>
          </a:p>
        </p:txBody>
      </p:sp>
      <p:sp>
        <p:nvSpPr>
          <p:cNvPr id="5" name="Title 4"/>
          <p:cNvSpPr>
            <a:spLocks noGrp="1"/>
          </p:cNvSpPr>
          <p:nvPr>
            <p:ph type="title"/>
          </p:nvPr>
        </p:nvSpPr>
        <p:spPr/>
        <p:txBody>
          <a:bodyPr/>
          <a:lstStyle/>
          <a:p>
            <a:r>
              <a:rPr lang="es-419" dirty="0" err="1" smtClean="0"/>
              <a:t>Literature</a:t>
            </a:r>
            <a:endParaRPr lang="en-US" dirty="0"/>
          </a:p>
        </p:txBody>
      </p:sp>
    </p:spTree>
    <p:extLst>
      <p:ext uri="{BB962C8B-B14F-4D97-AF65-F5344CB8AC3E}">
        <p14:creationId xmlns:p14="http://schemas.microsoft.com/office/powerpoint/2010/main" val="3367608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cxnSp>
        <p:nvCxnSpPr>
          <p:cNvPr id="7" name="Straight Connector 6"/>
          <p:cNvCxnSpPr/>
          <p:nvPr/>
        </p:nvCxnSpPr>
        <p:spPr>
          <a:xfrm flipH="1">
            <a:off x="9539416" y="4234249"/>
            <a:ext cx="2545492" cy="9885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5478162" y="4324865"/>
            <a:ext cx="3558746" cy="79083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4341341" y="3674076"/>
            <a:ext cx="1136821" cy="65078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90617" y="3674076"/>
            <a:ext cx="4250724" cy="84025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495E168-DA5E-4888-8D8A-92B118324C14}" type="slidenum">
              <a:rPr lang="ru-RU" smtClean="0"/>
              <a:t>7</a:t>
            </a:fld>
            <a:endParaRPr lang="ru-RU" dirty="0"/>
          </a:p>
        </p:txBody>
      </p:sp>
      <p:cxnSp>
        <p:nvCxnSpPr>
          <p:cNvPr id="9" name="Straight Connector 8"/>
          <p:cNvCxnSpPr/>
          <p:nvPr/>
        </p:nvCxnSpPr>
        <p:spPr>
          <a:xfrm flipH="1" flipV="1">
            <a:off x="5461686" y="4324865"/>
            <a:ext cx="4061254" cy="8979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324866" y="3669419"/>
            <a:ext cx="1136820" cy="6507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544596" y="3674076"/>
            <a:ext cx="2800864" cy="4777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0617" y="4151870"/>
            <a:ext cx="1458097" cy="3624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0420865" y="4234249"/>
            <a:ext cx="1664043" cy="45308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9844216" y="4324866"/>
            <a:ext cx="568411" cy="36246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844216" y="4324865"/>
            <a:ext cx="16476" cy="25537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053384" y="4580238"/>
            <a:ext cx="799070" cy="53545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19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marL="0" indent="0">
              <a:lnSpc>
                <a:spcPct val="120000"/>
              </a:lnSpc>
              <a:buNone/>
            </a:pPr>
            <a:r>
              <a:rPr lang="nb-NO" sz="1800" b="1" dirty="0" smtClean="0">
                <a:solidFill>
                  <a:schemeClr val="tx1">
                    <a:lumMod val="65000"/>
                    <a:lumOff val="35000"/>
                  </a:schemeClr>
                </a:solidFill>
                <a:latin typeface="Arial" panose="020B0604020202020204" pitchFamily="34" charset="0"/>
                <a:cs typeface="Arial" panose="020B0604020202020204" pitchFamily="34" charset="0"/>
              </a:rPr>
              <a:t>Is </a:t>
            </a:r>
            <a:r>
              <a:rPr lang="nb-NO" sz="1800" b="1" dirty="0" err="1" smtClean="0">
                <a:solidFill>
                  <a:schemeClr val="tx1">
                    <a:lumMod val="65000"/>
                    <a:lumOff val="35000"/>
                  </a:schemeClr>
                </a:solidFill>
                <a:latin typeface="Arial" panose="020B0604020202020204" pitchFamily="34" charset="0"/>
                <a:cs typeface="Arial" panose="020B0604020202020204" pitchFamily="34" charset="0"/>
              </a:rPr>
              <a:t>waiting</a:t>
            </a:r>
            <a:r>
              <a:rPr lang="nb-NO" sz="1800" b="1" dirty="0" smtClean="0">
                <a:solidFill>
                  <a:schemeClr val="tx1">
                    <a:lumMod val="65000"/>
                    <a:lumOff val="35000"/>
                  </a:schemeClr>
                </a:solidFill>
                <a:latin typeface="Arial" panose="020B0604020202020204" pitchFamily="34" charset="0"/>
                <a:cs typeface="Arial" panose="020B0604020202020204" pitchFamily="34" charset="0"/>
              </a:rPr>
              <a:t> </a:t>
            </a:r>
            <a:r>
              <a:rPr lang="nb-NO" sz="1800" b="1" dirty="0">
                <a:solidFill>
                  <a:schemeClr val="tx1">
                    <a:lumMod val="65000"/>
                    <a:lumOff val="35000"/>
                  </a:schemeClr>
                </a:solidFill>
                <a:latin typeface="Arial" panose="020B0604020202020204" pitchFamily="34" charset="0"/>
                <a:cs typeface="Arial" panose="020B0604020202020204" pitchFamily="34" charset="0"/>
              </a:rPr>
              <a:t>time </a:t>
            </a:r>
            <a:r>
              <a:rPr lang="en-US" sz="1800" b="1" dirty="0">
                <a:solidFill>
                  <a:schemeClr val="tx1">
                    <a:lumMod val="65000"/>
                    <a:lumOff val="35000"/>
                  </a:schemeClr>
                </a:solidFill>
                <a:latin typeface="Arial" panose="020B0604020202020204" pitchFamily="34" charset="0"/>
                <a:cs typeface="Arial" panose="020B0604020202020204" pitchFamily="34" charset="0"/>
              </a:rPr>
              <a:t>important in a tramp ship bunkering operation and </a:t>
            </a:r>
            <a:r>
              <a:rPr lang="en-US" sz="1800" b="1" dirty="0" smtClean="0">
                <a:solidFill>
                  <a:schemeClr val="tx1">
                    <a:lumMod val="65000"/>
                    <a:lumOff val="35000"/>
                  </a:schemeClr>
                </a:solidFill>
                <a:latin typeface="Arial" panose="020B0604020202020204" pitchFamily="34" charset="0"/>
                <a:cs typeface="Arial" panose="020B0604020202020204" pitchFamily="34" charset="0"/>
              </a:rPr>
              <a:t>what is the tradeoff with </a:t>
            </a:r>
            <a:r>
              <a:rPr lang="en-US" sz="1800" b="1" dirty="0">
                <a:solidFill>
                  <a:schemeClr val="tx1">
                    <a:lumMod val="65000"/>
                    <a:lumOff val="35000"/>
                  </a:schemeClr>
                </a:solidFill>
                <a:latin typeface="Arial" panose="020B0604020202020204" pitchFamily="34" charset="0"/>
                <a:cs typeface="Arial" panose="020B0604020202020204" pitchFamily="34" charset="0"/>
              </a:rPr>
              <a:t>fuel price</a:t>
            </a:r>
            <a:r>
              <a:rPr lang="nb-NO" sz="1800" b="1" dirty="0">
                <a:solidFill>
                  <a:schemeClr val="tx1">
                    <a:lumMod val="65000"/>
                    <a:lumOff val="35000"/>
                  </a:schemeClr>
                </a:solidFill>
                <a:latin typeface="Arial" panose="020B0604020202020204" pitchFamily="34" charset="0"/>
                <a:cs typeface="Arial" panose="020B0604020202020204" pitchFamily="34" charset="0"/>
              </a:rPr>
              <a:t>?</a:t>
            </a:r>
          </a:p>
          <a:p>
            <a:pPr marL="0" indent="0">
              <a:lnSpc>
                <a:spcPct val="120000"/>
              </a:lnSpc>
              <a:buNone/>
            </a:pPr>
            <a:r>
              <a:rPr lang="nb-NO" sz="1800" dirty="0" err="1">
                <a:solidFill>
                  <a:schemeClr val="tx1">
                    <a:lumMod val="65000"/>
                    <a:lumOff val="35000"/>
                  </a:schemeClr>
                </a:solidFill>
                <a:latin typeface="Arial" panose="020B0604020202020204" pitchFamily="34" charset="0"/>
                <a:cs typeface="Arial" panose="020B0604020202020204" pitchFamily="34" charset="0"/>
              </a:rPr>
              <a:t>Stated</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differently</a:t>
            </a:r>
            <a:r>
              <a:rPr lang="nb-NO" sz="1800" dirty="0">
                <a:solidFill>
                  <a:schemeClr val="tx1">
                    <a:lumMod val="65000"/>
                    <a:lumOff val="35000"/>
                  </a:schemeClr>
                </a:solidFill>
                <a:latin typeface="Arial" panose="020B0604020202020204" pitchFamily="34" charset="0"/>
                <a:cs typeface="Arial" panose="020B0604020202020204" pitchFamily="34" charset="0"/>
              </a:rPr>
              <a:t>: Ports </a:t>
            </a:r>
            <a:r>
              <a:rPr lang="nb-NO" sz="1800" dirty="0" err="1">
                <a:solidFill>
                  <a:schemeClr val="tx1">
                    <a:lumMod val="65000"/>
                    <a:lumOff val="35000"/>
                  </a:schemeClr>
                </a:solidFill>
                <a:latin typeface="Arial" panose="020B0604020202020204" pitchFamily="34" charset="0"/>
                <a:cs typeface="Arial" panose="020B0604020202020204" pitchFamily="34" charset="0"/>
              </a:rPr>
              <a:t>even</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with</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lower</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prices</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can</a:t>
            </a:r>
            <a:r>
              <a:rPr lang="nb-NO" sz="1800" dirty="0">
                <a:solidFill>
                  <a:schemeClr val="tx1">
                    <a:lumMod val="65000"/>
                    <a:lumOff val="35000"/>
                  </a:schemeClr>
                </a:solidFill>
                <a:latin typeface="Arial" panose="020B0604020202020204" pitchFamily="34" charset="0"/>
                <a:cs typeface="Arial" panose="020B0604020202020204" pitchFamily="34" charset="0"/>
              </a:rPr>
              <a:t> lead to more </a:t>
            </a:r>
            <a:r>
              <a:rPr lang="nb-NO" sz="1800" dirty="0" err="1">
                <a:solidFill>
                  <a:schemeClr val="tx1">
                    <a:lumMod val="65000"/>
                    <a:lumOff val="35000"/>
                  </a:schemeClr>
                </a:solidFill>
                <a:latin typeface="Arial" panose="020B0604020202020204" pitchFamily="34" charset="0"/>
                <a:cs typeface="Arial" panose="020B0604020202020204" pitchFamily="34" charset="0"/>
              </a:rPr>
              <a:t>costly</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decisions</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based</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on</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inneficient</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smtClean="0">
                <a:solidFill>
                  <a:schemeClr val="tx1">
                    <a:lumMod val="65000"/>
                    <a:lumOff val="35000"/>
                  </a:schemeClr>
                </a:solidFill>
                <a:latin typeface="Arial" panose="020B0604020202020204" pitchFamily="34" charset="0"/>
                <a:cs typeface="Arial" panose="020B0604020202020204" pitchFamily="34" charset="0"/>
              </a:rPr>
              <a:t>service </a:t>
            </a:r>
            <a:r>
              <a:rPr lang="nb-NO" sz="1800" dirty="0">
                <a:solidFill>
                  <a:schemeClr val="tx1">
                    <a:lumMod val="65000"/>
                    <a:lumOff val="35000"/>
                  </a:schemeClr>
                </a:solidFill>
                <a:latin typeface="Arial" panose="020B0604020202020204" pitchFamily="34" charset="0"/>
                <a:cs typeface="Arial" panose="020B0604020202020204" pitchFamily="34" charset="0"/>
              </a:rPr>
              <a:t>or longer </a:t>
            </a:r>
            <a:r>
              <a:rPr lang="nb-NO" sz="1800" dirty="0" err="1">
                <a:solidFill>
                  <a:schemeClr val="tx1">
                    <a:lumMod val="65000"/>
                    <a:lumOff val="35000"/>
                  </a:schemeClr>
                </a:solidFill>
                <a:latin typeface="Arial" panose="020B0604020202020204" pitchFamily="34" charset="0"/>
                <a:cs typeface="Arial" panose="020B0604020202020204" pitchFamily="34" charset="0"/>
              </a:rPr>
              <a:t>deviations</a:t>
            </a:r>
            <a:r>
              <a:rPr lang="nb-NO" sz="1800" dirty="0">
                <a:solidFill>
                  <a:schemeClr val="tx1">
                    <a:lumMod val="65000"/>
                    <a:lumOff val="35000"/>
                  </a:schemeClr>
                </a:solidFill>
                <a:latin typeface="Arial" panose="020B0604020202020204" pitchFamily="34" charset="0"/>
                <a:cs typeface="Arial" panose="020B0604020202020204" pitchFamily="34" charset="0"/>
              </a:rPr>
              <a:t>.</a:t>
            </a:r>
          </a:p>
          <a:p>
            <a:pPr>
              <a:lnSpc>
                <a:spcPct val="120000"/>
              </a:lnSpc>
              <a:buFont typeface="Calibri" panose="020F0502020204030204" pitchFamily="34" charset="0"/>
              <a:buChar char="‒"/>
            </a:pPr>
            <a:r>
              <a:rPr lang="nb-NO" sz="1800" dirty="0">
                <a:solidFill>
                  <a:schemeClr val="tx1">
                    <a:lumMod val="65000"/>
                    <a:lumOff val="35000"/>
                  </a:schemeClr>
                </a:solidFill>
                <a:latin typeface="Arial" panose="020B0604020202020204" pitchFamily="34" charset="0"/>
                <a:cs typeface="Arial" panose="020B0604020202020204" pitchFamily="34" charset="0"/>
              </a:rPr>
              <a:t>How is </a:t>
            </a:r>
            <a:r>
              <a:rPr lang="nb-NO" sz="1800" dirty="0" err="1">
                <a:solidFill>
                  <a:schemeClr val="tx1">
                    <a:lumMod val="65000"/>
                    <a:lumOff val="35000"/>
                  </a:schemeClr>
                </a:solidFill>
                <a:latin typeface="Arial" panose="020B0604020202020204" pitchFamily="34" charset="0"/>
                <a:cs typeface="Arial" panose="020B0604020202020204" pitchFamily="34" charset="0"/>
              </a:rPr>
              <a:t>this</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question</a:t>
            </a:r>
            <a:r>
              <a:rPr lang="nb-NO" sz="1800" dirty="0">
                <a:solidFill>
                  <a:schemeClr val="tx1">
                    <a:lumMod val="65000"/>
                    <a:lumOff val="35000"/>
                  </a:schemeClr>
                </a:solidFill>
                <a:latin typeface="Arial" panose="020B0604020202020204" pitchFamily="34" charset="0"/>
                <a:cs typeface="Arial" panose="020B0604020202020204" pitchFamily="34" charset="0"/>
              </a:rPr>
              <a:t> relevant?</a:t>
            </a:r>
          </a:p>
          <a:p>
            <a:pPr lvl="1">
              <a:lnSpc>
                <a:spcPct val="120000"/>
              </a:lnSpc>
              <a:buFont typeface="Calibri" panose="020F0502020204030204" pitchFamily="34" charset="0"/>
              <a:buChar char="‒"/>
            </a:pPr>
            <a:r>
              <a:rPr lang="nb-NO" sz="1800" dirty="0">
                <a:solidFill>
                  <a:schemeClr val="tx1">
                    <a:lumMod val="65000"/>
                    <a:lumOff val="35000"/>
                  </a:schemeClr>
                </a:solidFill>
                <a:latin typeface="Arial" panose="020B0604020202020204" pitchFamily="34" charset="0"/>
                <a:cs typeface="Arial" panose="020B0604020202020204" pitchFamily="34" charset="0"/>
              </a:rPr>
              <a:t>Tramp shipping speed </a:t>
            </a:r>
            <a:r>
              <a:rPr lang="en-US" sz="1800" dirty="0">
                <a:solidFill>
                  <a:schemeClr val="tx1">
                    <a:lumMod val="65000"/>
                    <a:lumOff val="35000"/>
                  </a:schemeClr>
                </a:solidFill>
                <a:latin typeface="Arial" panose="020B0604020202020204" pitchFamily="34" charset="0"/>
                <a:cs typeface="Arial" panose="020B0604020202020204" pitchFamily="34" charset="0"/>
              </a:rPr>
              <a:t>decisions</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are</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based</a:t>
            </a:r>
            <a:r>
              <a:rPr lang="nb-NO" sz="1800" dirty="0">
                <a:solidFill>
                  <a:schemeClr val="tx1">
                    <a:lumMod val="65000"/>
                    <a:lumOff val="35000"/>
                  </a:schemeClr>
                </a:solidFill>
                <a:latin typeface="Arial" panose="020B0604020202020204" pitchFamily="34" charset="0"/>
                <a:cs typeface="Arial" panose="020B0604020202020204" pitchFamily="34" charset="0"/>
              </a:rPr>
              <a:t> in a time </a:t>
            </a:r>
            <a:r>
              <a:rPr lang="nb-NO" sz="1800" dirty="0" err="1">
                <a:solidFill>
                  <a:schemeClr val="tx1">
                    <a:lumMod val="65000"/>
                    <a:lumOff val="35000"/>
                  </a:schemeClr>
                </a:solidFill>
                <a:latin typeface="Arial" panose="020B0604020202020204" pitchFamily="34" charset="0"/>
                <a:cs typeface="Arial" panose="020B0604020202020204" pitchFamily="34" charset="0"/>
              </a:rPr>
              <a:t>period</a:t>
            </a:r>
            <a:r>
              <a:rPr lang="nb-NO" sz="1800" dirty="0">
                <a:solidFill>
                  <a:schemeClr val="tx1">
                    <a:lumMod val="65000"/>
                    <a:lumOff val="35000"/>
                  </a:schemeClr>
                </a:solidFill>
                <a:latin typeface="Arial" panose="020B0604020202020204" pitchFamily="34" charset="0"/>
                <a:cs typeface="Arial" panose="020B0604020202020204" pitchFamily="34" charset="0"/>
              </a:rPr>
              <a:t> (laycan) </a:t>
            </a:r>
            <a:r>
              <a:rPr lang="nb-NO" sz="1800" dirty="0" err="1">
                <a:solidFill>
                  <a:schemeClr val="tx1">
                    <a:lumMod val="65000"/>
                    <a:lumOff val="35000"/>
                  </a:schemeClr>
                </a:solidFill>
                <a:latin typeface="Arial" panose="020B0604020202020204" pitchFamily="34" charset="0"/>
                <a:cs typeface="Arial" panose="020B0604020202020204" pitchFamily="34" charset="0"/>
              </a:rPr>
              <a:t>where</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the</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shipowner</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agreed</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with</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the</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charterer</a:t>
            </a:r>
            <a:r>
              <a:rPr lang="nb-NO" sz="1800" dirty="0">
                <a:solidFill>
                  <a:schemeClr val="tx1">
                    <a:lumMod val="65000"/>
                    <a:lumOff val="35000"/>
                  </a:schemeClr>
                </a:solidFill>
                <a:latin typeface="Arial" panose="020B0604020202020204" pitchFamily="34" charset="0"/>
                <a:cs typeface="Arial" panose="020B0604020202020204" pitchFamily="34" charset="0"/>
              </a:rPr>
              <a:t> (cargo </a:t>
            </a:r>
            <a:r>
              <a:rPr lang="nb-NO" sz="1800" dirty="0" err="1">
                <a:solidFill>
                  <a:schemeClr val="tx1">
                    <a:lumMod val="65000"/>
                    <a:lumOff val="35000"/>
                  </a:schemeClr>
                </a:solidFill>
                <a:latin typeface="Arial" panose="020B0604020202020204" pitchFamily="34" charset="0"/>
                <a:cs typeface="Arial" panose="020B0604020202020204" pitchFamily="34" charset="0"/>
              </a:rPr>
              <a:t>owner</a:t>
            </a:r>
            <a:r>
              <a:rPr lang="nb-NO" sz="1800" dirty="0">
                <a:solidFill>
                  <a:schemeClr val="tx1">
                    <a:lumMod val="65000"/>
                    <a:lumOff val="35000"/>
                  </a:schemeClr>
                </a:solidFill>
                <a:latin typeface="Arial" panose="020B0604020202020204" pitchFamily="34" charset="0"/>
                <a:cs typeface="Arial" panose="020B0604020202020204" pitchFamily="34" charset="0"/>
              </a:rPr>
              <a:t>) to </a:t>
            </a:r>
            <a:r>
              <a:rPr lang="nb-NO" sz="1800" dirty="0" err="1">
                <a:solidFill>
                  <a:schemeClr val="tx1">
                    <a:lumMod val="65000"/>
                    <a:lumOff val="35000"/>
                  </a:schemeClr>
                </a:solidFill>
                <a:latin typeface="Arial" panose="020B0604020202020204" pitchFamily="34" charset="0"/>
                <a:cs typeface="Arial" panose="020B0604020202020204" pitchFamily="34" charset="0"/>
              </a:rPr>
              <a:t>arrive</a:t>
            </a:r>
            <a:r>
              <a:rPr lang="nb-NO" sz="1800" dirty="0">
                <a:solidFill>
                  <a:schemeClr val="tx1">
                    <a:lumMod val="65000"/>
                    <a:lumOff val="35000"/>
                  </a:schemeClr>
                </a:solidFill>
                <a:latin typeface="Arial" panose="020B0604020202020204" pitchFamily="34" charset="0"/>
                <a:cs typeface="Arial" panose="020B0604020202020204" pitchFamily="34" charset="0"/>
              </a:rPr>
              <a:t> to a port and be </a:t>
            </a:r>
            <a:r>
              <a:rPr lang="nb-NO" sz="1800" dirty="0" err="1">
                <a:solidFill>
                  <a:schemeClr val="tx1">
                    <a:lumMod val="65000"/>
                    <a:lumOff val="35000"/>
                  </a:schemeClr>
                </a:solidFill>
                <a:latin typeface="Arial" panose="020B0604020202020204" pitchFamily="34" charset="0"/>
                <a:cs typeface="Arial" panose="020B0604020202020204" pitchFamily="34" charset="0"/>
              </a:rPr>
              <a:t>ready</a:t>
            </a:r>
            <a:r>
              <a:rPr lang="nb-NO" sz="1800" dirty="0">
                <a:solidFill>
                  <a:schemeClr val="tx1">
                    <a:lumMod val="65000"/>
                    <a:lumOff val="35000"/>
                  </a:schemeClr>
                </a:solidFill>
                <a:latin typeface="Arial" panose="020B0604020202020204" pitchFamily="34" charset="0"/>
                <a:cs typeface="Arial" panose="020B0604020202020204" pitchFamily="34" charset="0"/>
              </a:rPr>
              <a:t> to </a:t>
            </a:r>
            <a:r>
              <a:rPr lang="nb-NO" sz="1800" dirty="0" err="1">
                <a:solidFill>
                  <a:schemeClr val="tx1">
                    <a:lumMod val="65000"/>
                    <a:lumOff val="35000"/>
                  </a:schemeClr>
                </a:solidFill>
                <a:latin typeface="Arial" panose="020B0604020202020204" pitchFamily="34" charset="0"/>
                <a:cs typeface="Arial" panose="020B0604020202020204" pitchFamily="34" charset="0"/>
              </a:rPr>
              <a:t>conduct</a:t>
            </a:r>
            <a:r>
              <a:rPr lang="nb-NO" sz="1800" dirty="0">
                <a:solidFill>
                  <a:schemeClr val="tx1">
                    <a:lumMod val="65000"/>
                    <a:lumOff val="35000"/>
                  </a:schemeClr>
                </a:solidFill>
                <a:latin typeface="Arial" panose="020B0604020202020204" pitchFamily="34" charset="0"/>
                <a:cs typeface="Arial" panose="020B0604020202020204" pitchFamily="34" charset="0"/>
              </a:rPr>
              <a:t> cargo </a:t>
            </a:r>
            <a:r>
              <a:rPr lang="nb-NO" sz="1800" dirty="0" err="1">
                <a:solidFill>
                  <a:schemeClr val="tx1">
                    <a:lumMod val="65000"/>
                    <a:lumOff val="35000"/>
                  </a:schemeClr>
                </a:solidFill>
                <a:latin typeface="Arial" panose="020B0604020202020204" pitchFamily="34" charset="0"/>
                <a:cs typeface="Arial" panose="020B0604020202020204" pitchFamily="34" charset="0"/>
              </a:rPr>
              <a:t>operation</a:t>
            </a:r>
            <a:r>
              <a:rPr lang="nb-NO" sz="1800" dirty="0">
                <a:solidFill>
                  <a:schemeClr val="tx1">
                    <a:lumMod val="65000"/>
                    <a:lumOff val="35000"/>
                  </a:schemeClr>
                </a:solidFill>
                <a:latin typeface="Arial" panose="020B0604020202020204" pitchFamily="34" charset="0"/>
                <a:cs typeface="Arial" panose="020B0604020202020204" pitchFamily="34" charset="0"/>
              </a:rPr>
              <a:t>. The </a:t>
            </a:r>
            <a:r>
              <a:rPr lang="nb-NO" sz="1800" dirty="0" err="1">
                <a:solidFill>
                  <a:schemeClr val="tx1">
                    <a:lumMod val="65000"/>
                    <a:lumOff val="35000"/>
                  </a:schemeClr>
                </a:solidFill>
                <a:latin typeface="Arial" panose="020B0604020202020204" pitchFamily="34" charset="0"/>
                <a:cs typeface="Arial" panose="020B0604020202020204" pitchFamily="34" charset="0"/>
              </a:rPr>
              <a:t>shipowner</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decides</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the</a:t>
            </a:r>
            <a:r>
              <a:rPr lang="nb-NO" sz="1800" dirty="0">
                <a:solidFill>
                  <a:schemeClr val="tx1">
                    <a:lumMod val="65000"/>
                    <a:lumOff val="35000"/>
                  </a:schemeClr>
                </a:solidFill>
                <a:latin typeface="Arial" panose="020B0604020202020204" pitchFamily="34" charset="0"/>
                <a:cs typeface="Arial" panose="020B0604020202020204" pitchFamily="34" charset="0"/>
              </a:rPr>
              <a:t> speed </a:t>
            </a:r>
            <a:r>
              <a:rPr lang="nb-NO" sz="1800" dirty="0" err="1">
                <a:solidFill>
                  <a:schemeClr val="tx1">
                    <a:lumMod val="65000"/>
                    <a:lumOff val="35000"/>
                  </a:schemeClr>
                </a:solidFill>
                <a:latin typeface="Arial" panose="020B0604020202020204" pitchFamily="34" charset="0"/>
                <a:cs typeface="Arial" panose="020B0604020202020204" pitchFamily="34" charset="0"/>
              </a:rPr>
              <a:t>of</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the</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voyage</a:t>
            </a:r>
            <a:r>
              <a:rPr lang="nb-NO" sz="1800" dirty="0">
                <a:solidFill>
                  <a:schemeClr val="tx1">
                    <a:lumMod val="65000"/>
                    <a:lumOff val="35000"/>
                  </a:schemeClr>
                </a:solidFill>
                <a:latin typeface="Arial" panose="020B0604020202020204" pitchFamily="34" charset="0"/>
                <a:cs typeface="Arial" panose="020B0604020202020204" pitchFamily="34" charset="0"/>
              </a:rPr>
              <a:t>.</a:t>
            </a:r>
          </a:p>
          <a:p>
            <a:pPr lvl="1">
              <a:lnSpc>
                <a:spcPct val="120000"/>
              </a:lnSpc>
              <a:buFont typeface="Calibri" panose="020F0502020204030204" pitchFamily="34" charset="0"/>
              <a:buChar char="‒"/>
            </a:pPr>
            <a:r>
              <a:rPr lang="nb-NO" sz="1800" dirty="0">
                <a:solidFill>
                  <a:schemeClr val="tx1">
                    <a:lumMod val="65000"/>
                    <a:lumOff val="35000"/>
                  </a:schemeClr>
                </a:solidFill>
                <a:latin typeface="Arial" panose="020B0604020202020204" pitchFamily="34" charset="0"/>
                <a:cs typeface="Arial" panose="020B0604020202020204" pitchFamily="34" charset="0"/>
              </a:rPr>
              <a:t>Speed has a </a:t>
            </a:r>
            <a:r>
              <a:rPr lang="nb-NO" sz="1800" dirty="0" err="1">
                <a:solidFill>
                  <a:schemeClr val="tx1">
                    <a:lumMod val="65000"/>
                    <a:lumOff val="35000"/>
                  </a:schemeClr>
                </a:solidFill>
                <a:latin typeface="Arial" panose="020B0604020202020204" pitchFamily="34" charset="0"/>
                <a:cs typeface="Arial" panose="020B0604020202020204" pitchFamily="34" charset="0"/>
              </a:rPr>
              <a:t>close</a:t>
            </a:r>
            <a:r>
              <a:rPr lang="nb-NO" sz="1800" dirty="0">
                <a:solidFill>
                  <a:schemeClr val="tx1">
                    <a:lumMod val="65000"/>
                    <a:lumOff val="35000"/>
                  </a:schemeClr>
                </a:solidFill>
                <a:latin typeface="Arial" panose="020B0604020202020204" pitchFamily="34" charset="0"/>
                <a:cs typeface="Arial" panose="020B0604020202020204" pitchFamily="34" charset="0"/>
              </a:rPr>
              <a:t> to </a:t>
            </a:r>
            <a:r>
              <a:rPr lang="nb-NO" sz="1800" dirty="0" err="1">
                <a:solidFill>
                  <a:schemeClr val="tx1">
                    <a:lumMod val="65000"/>
                    <a:lumOff val="35000"/>
                  </a:schemeClr>
                </a:solidFill>
                <a:latin typeface="Arial" panose="020B0604020202020204" pitchFamily="34" charset="0"/>
                <a:cs typeface="Arial" panose="020B0604020202020204" pitchFamily="34" charset="0"/>
              </a:rPr>
              <a:t>cubic</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relation</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with</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the</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fuel</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consumption</a:t>
            </a:r>
            <a:r>
              <a:rPr lang="nb-NO" sz="1800" dirty="0">
                <a:solidFill>
                  <a:schemeClr val="tx1">
                    <a:lumMod val="65000"/>
                    <a:lumOff val="35000"/>
                  </a:schemeClr>
                </a:solidFill>
                <a:latin typeface="Arial" panose="020B0604020202020204" pitchFamily="34" charset="0"/>
                <a:cs typeface="Arial" panose="020B0604020202020204" pitchFamily="34" charset="0"/>
              </a:rPr>
              <a:t> </a:t>
            </a:r>
            <a:endParaRPr lang="nb-NO" sz="1800" dirty="0" smtClean="0">
              <a:solidFill>
                <a:schemeClr val="tx1">
                  <a:lumMod val="65000"/>
                  <a:lumOff val="35000"/>
                </a:schemeClr>
              </a:solidFill>
              <a:latin typeface="Arial" panose="020B0604020202020204" pitchFamily="34" charset="0"/>
              <a:cs typeface="Arial" panose="020B0604020202020204" pitchFamily="34" charset="0"/>
            </a:endParaRPr>
          </a:p>
          <a:p>
            <a:pPr lvl="1">
              <a:lnSpc>
                <a:spcPct val="120000"/>
              </a:lnSpc>
              <a:buFont typeface="Calibri" panose="020F0502020204030204" pitchFamily="34" charset="0"/>
              <a:buChar char="‒"/>
            </a:pPr>
            <a:r>
              <a:rPr lang="nb-NO" sz="1800" dirty="0" smtClean="0">
                <a:solidFill>
                  <a:schemeClr val="tx1">
                    <a:lumMod val="65000"/>
                    <a:lumOff val="35000"/>
                  </a:schemeClr>
                </a:solidFill>
                <a:latin typeface="Arial" panose="020B0604020202020204" pitchFamily="34" charset="0"/>
                <a:cs typeface="Arial" panose="020B0604020202020204" pitchFamily="34" charset="0"/>
              </a:rPr>
              <a:t>In </a:t>
            </a:r>
            <a:r>
              <a:rPr lang="nb-NO" sz="1800" dirty="0" err="1">
                <a:solidFill>
                  <a:schemeClr val="tx1">
                    <a:lumMod val="65000"/>
                    <a:lumOff val="35000"/>
                  </a:schemeClr>
                </a:solidFill>
                <a:latin typeface="Arial" panose="020B0604020202020204" pitchFamily="34" charset="0"/>
                <a:cs typeface="Arial" panose="020B0604020202020204" pitchFamily="34" charset="0"/>
              </a:rPr>
              <a:t>tight</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markets</a:t>
            </a:r>
            <a:r>
              <a:rPr lang="nb-NO" sz="1800" dirty="0">
                <a:solidFill>
                  <a:schemeClr val="tx1">
                    <a:lumMod val="65000"/>
                    <a:lumOff val="35000"/>
                  </a:schemeClr>
                </a:solidFill>
                <a:latin typeface="Arial" panose="020B0604020202020204" pitchFamily="34" charset="0"/>
                <a:cs typeface="Arial" panose="020B0604020202020204" pitchFamily="34" charset="0"/>
              </a:rPr>
              <a:t> it is more relevant to have a proper </a:t>
            </a:r>
            <a:r>
              <a:rPr lang="nb-NO" sz="1800" dirty="0" err="1">
                <a:solidFill>
                  <a:schemeClr val="tx1">
                    <a:lumMod val="65000"/>
                    <a:lumOff val="35000"/>
                  </a:schemeClr>
                </a:solidFill>
                <a:latin typeface="Arial" panose="020B0604020202020204" pitchFamily="34" charset="0"/>
                <a:cs typeface="Arial" panose="020B0604020202020204" pitchFamily="34" charset="0"/>
              </a:rPr>
              <a:t>control</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of</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a:solidFill>
                  <a:schemeClr val="tx1">
                    <a:lumMod val="65000"/>
                    <a:lumOff val="35000"/>
                  </a:schemeClr>
                </a:solidFill>
                <a:latin typeface="Arial" panose="020B0604020202020204" pitchFamily="34" charset="0"/>
                <a:cs typeface="Arial" panose="020B0604020202020204" pitchFamily="34" charset="0"/>
              </a:rPr>
              <a:t>fuel</a:t>
            </a:r>
            <a:r>
              <a:rPr lang="nb-NO" sz="1800" dirty="0">
                <a:solidFill>
                  <a:schemeClr val="tx1">
                    <a:lumMod val="65000"/>
                    <a:lumOff val="35000"/>
                  </a:schemeClr>
                </a:solidFill>
                <a:latin typeface="Arial" panose="020B0604020202020204" pitchFamily="34" charset="0"/>
                <a:cs typeface="Arial" panose="020B0604020202020204" pitchFamily="34" charset="0"/>
              </a:rPr>
              <a:t> </a:t>
            </a:r>
            <a:r>
              <a:rPr lang="nb-NO" sz="1800" dirty="0" err="1" smtClean="0">
                <a:solidFill>
                  <a:schemeClr val="tx1">
                    <a:lumMod val="65000"/>
                    <a:lumOff val="35000"/>
                  </a:schemeClr>
                </a:solidFill>
                <a:latin typeface="Arial" panose="020B0604020202020204" pitchFamily="34" charset="0"/>
                <a:cs typeface="Arial" panose="020B0604020202020204" pitchFamily="34" charset="0"/>
              </a:rPr>
              <a:t>cost</a:t>
            </a:r>
            <a:endParaRPr lang="nb-NO"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495E168-DA5E-4888-8D8A-92B118324C14}" type="slidenum">
              <a:rPr lang="ru-RU" smtClean="0"/>
              <a:t>8</a:t>
            </a:fld>
            <a:endParaRPr lang="ru-RU" dirty="0"/>
          </a:p>
        </p:txBody>
      </p:sp>
      <p:sp>
        <p:nvSpPr>
          <p:cNvPr id="5" name="Title 4"/>
          <p:cNvSpPr>
            <a:spLocks noGrp="1"/>
          </p:cNvSpPr>
          <p:nvPr>
            <p:ph type="title"/>
          </p:nvPr>
        </p:nvSpPr>
        <p:spPr/>
        <p:txBody>
          <a:bodyPr/>
          <a:lstStyle/>
          <a:p>
            <a:r>
              <a:rPr lang="en-US" dirty="0" smtClean="0"/>
              <a:t>Research question</a:t>
            </a:r>
            <a:endParaRPr lang="en-US" dirty="0"/>
          </a:p>
        </p:txBody>
      </p:sp>
    </p:spTree>
    <p:extLst>
      <p:ext uri="{BB962C8B-B14F-4D97-AF65-F5344CB8AC3E}">
        <p14:creationId xmlns:p14="http://schemas.microsoft.com/office/powerpoint/2010/main" val="3560192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830606"/>
            <a:ext cx="10515600" cy="4351338"/>
          </a:xfrm>
        </p:spPr>
        <p:txBody>
          <a:bodyPr>
            <a:noAutofit/>
          </a:bodyPr>
          <a:lstStyle/>
          <a:p>
            <a:pPr>
              <a:buFontTx/>
              <a:buChar char="-"/>
            </a:pPr>
            <a:r>
              <a:rPr lang="en-US" sz="2400" dirty="0" smtClean="0">
                <a:solidFill>
                  <a:schemeClr val="tx1">
                    <a:lumMod val="65000"/>
                    <a:lumOff val="35000"/>
                  </a:schemeClr>
                </a:solidFill>
              </a:rPr>
              <a:t>Address the literature gaps (Relation of </a:t>
            </a:r>
            <a:r>
              <a:rPr lang="en-US" sz="2400" dirty="0" smtClean="0">
                <a:solidFill>
                  <a:schemeClr val="tx1">
                    <a:lumMod val="65000"/>
                    <a:lumOff val="35000"/>
                  </a:schemeClr>
                </a:solidFill>
              </a:rPr>
              <a:t>waiting </a:t>
            </a:r>
            <a:r>
              <a:rPr lang="en-US" sz="2400" dirty="0" smtClean="0">
                <a:solidFill>
                  <a:schemeClr val="tx1">
                    <a:lumMod val="65000"/>
                    <a:lumOff val="35000"/>
                  </a:schemeClr>
                </a:solidFill>
              </a:rPr>
              <a:t>time and price, weather routing, voyage dynamics) by:</a:t>
            </a:r>
          </a:p>
          <a:p>
            <a:pPr lvl="1">
              <a:buFontTx/>
              <a:buChar char="-"/>
            </a:pPr>
            <a:r>
              <a:rPr lang="en-US" sz="2400" dirty="0" smtClean="0">
                <a:solidFill>
                  <a:schemeClr val="tx1">
                    <a:lumMod val="65000"/>
                    <a:lumOff val="35000"/>
                  </a:schemeClr>
                </a:solidFill>
              </a:rPr>
              <a:t>Introducing the bunkering </a:t>
            </a:r>
            <a:r>
              <a:rPr lang="en-US" sz="2400" dirty="0" smtClean="0">
                <a:solidFill>
                  <a:schemeClr val="tx1">
                    <a:lumMod val="65000"/>
                    <a:lumOff val="35000"/>
                  </a:schemeClr>
                </a:solidFill>
              </a:rPr>
              <a:t>waiting </a:t>
            </a:r>
            <a:r>
              <a:rPr lang="en-US" sz="2400" dirty="0" smtClean="0">
                <a:solidFill>
                  <a:schemeClr val="tx1">
                    <a:lumMod val="65000"/>
                    <a:lumOff val="35000"/>
                  </a:schemeClr>
                </a:solidFill>
              </a:rPr>
              <a:t>time and study its influence to the bunkering decision</a:t>
            </a:r>
          </a:p>
          <a:p>
            <a:pPr lvl="1">
              <a:buFontTx/>
              <a:buChar char="-"/>
            </a:pPr>
            <a:r>
              <a:rPr lang="en-US" sz="2400" dirty="0" smtClean="0">
                <a:solidFill>
                  <a:schemeClr val="tx1">
                    <a:lumMod val="65000"/>
                    <a:lumOff val="35000"/>
                  </a:schemeClr>
                </a:solidFill>
              </a:rPr>
              <a:t>Introducing weather and model voyage vessel dynamics to evaluate decisions driven by season</a:t>
            </a:r>
          </a:p>
          <a:p>
            <a:pPr lvl="1">
              <a:buFontTx/>
              <a:buChar char="-"/>
            </a:pPr>
            <a:r>
              <a:rPr lang="en-US" sz="2400" dirty="0" smtClean="0">
                <a:solidFill>
                  <a:schemeClr val="tx1">
                    <a:lumMod val="65000"/>
                    <a:lumOff val="35000"/>
                  </a:schemeClr>
                </a:solidFill>
              </a:rPr>
              <a:t>Model a bunkering problem with real </a:t>
            </a:r>
            <a:r>
              <a:rPr lang="en-US" sz="2400" dirty="0" smtClean="0">
                <a:solidFill>
                  <a:schemeClr val="tx1">
                    <a:lumMod val="65000"/>
                    <a:lumOff val="35000"/>
                  </a:schemeClr>
                </a:solidFill>
              </a:rPr>
              <a:t>waiting times </a:t>
            </a:r>
            <a:r>
              <a:rPr lang="en-US" sz="2400" dirty="0" smtClean="0">
                <a:solidFill>
                  <a:schemeClr val="tx1">
                    <a:lumMod val="65000"/>
                    <a:lumOff val="35000"/>
                  </a:schemeClr>
                </a:solidFill>
              </a:rPr>
              <a:t>distributions from AIS algorithm </a:t>
            </a:r>
          </a:p>
          <a:p>
            <a:pPr>
              <a:buFontTx/>
              <a:buChar char="-"/>
            </a:pPr>
            <a:r>
              <a:rPr lang="en-US" sz="2400" dirty="0" smtClean="0">
                <a:solidFill>
                  <a:schemeClr val="tx1">
                    <a:lumMod val="65000"/>
                    <a:lumOff val="35000"/>
                  </a:schemeClr>
                </a:solidFill>
              </a:rPr>
              <a:t>Case study on a bulk carrier with a cargo contract and bunkering decision. Emphasis on the bunkering decisions influenced by freight rate (one ton of cargo vs one ton of fuel)</a:t>
            </a:r>
          </a:p>
          <a:p>
            <a:pPr marL="0" indent="0">
              <a:buNone/>
            </a:pPr>
            <a:endParaRPr lang="en-US" sz="2200" dirty="0" smtClean="0">
              <a:solidFill>
                <a:schemeClr val="tx1">
                  <a:lumMod val="65000"/>
                  <a:lumOff val="35000"/>
                </a:schemeClr>
              </a:solidFill>
            </a:endParaRPr>
          </a:p>
          <a:p>
            <a:pPr>
              <a:buFontTx/>
              <a:buChar char="-"/>
            </a:pPr>
            <a:endParaRPr lang="en-US" sz="2200" dirty="0" smtClean="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D495E168-DA5E-4888-8D8A-92B118324C14}" type="slidenum">
              <a:rPr lang="ru-RU" smtClean="0"/>
              <a:t>9</a:t>
            </a:fld>
            <a:endParaRPr lang="ru-RU" dirty="0"/>
          </a:p>
        </p:txBody>
      </p:sp>
      <p:sp>
        <p:nvSpPr>
          <p:cNvPr id="5" name="Title 4"/>
          <p:cNvSpPr>
            <a:spLocks noGrp="1"/>
          </p:cNvSpPr>
          <p:nvPr>
            <p:ph type="title"/>
          </p:nvPr>
        </p:nvSpPr>
        <p:spPr/>
        <p:txBody>
          <a:bodyPr/>
          <a:lstStyle/>
          <a:p>
            <a:r>
              <a:rPr lang="es-419" dirty="0" err="1" smtClean="0"/>
              <a:t>Contribution</a:t>
            </a:r>
            <a:endParaRPr lang="en-US" dirty="0"/>
          </a:p>
        </p:txBody>
      </p:sp>
    </p:spTree>
    <p:extLst>
      <p:ext uri="{BB962C8B-B14F-4D97-AF65-F5344CB8AC3E}">
        <p14:creationId xmlns:p14="http://schemas.microsoft.com/office/powerpoint/2010/main" val="2516809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24DF7-0783-4549-86B7-A48B29FBA9C2}">
  <ds:schemaRefs>
    <ds:schemaRef ds:uri="http://schemas.microsoft.com/office/2006/metadata/properties"/>
    <ds:schemaRef ds:uri="http://purl.org/dc/terms/"/>
    <ds:schemaRef ds:uri="http://schemas.microsoft.com/office/2006/documentManagement/types"/>
    <ds:schemaRef ds:uri="6dc4bcd6-49db-4c07-9060-8acfc67cef9f"/>
    <ds:schemaRef ds:uri="http://www.w3.org/XML/1998/namespace"/>
    <ds:schemaRef ds:uri="http://schemas.openxmlformats.org/package/2006/metadata/core-properties"/>
    <ds:schemaRef ds:uri="http://purl.org/dc/elements/1.1/"/>
    <ds:schemaRef ds:uri="fb0879af-3eba-417a-a55a-ffe6dcd6ca77"/>
    <ds:schemaRef ds:uri="http://schemas.microsoft.com/office/infopath/2007/PartnerControls"/>
    <ds:schemaRef ds:uri="http://schemas.microsoft.com/sharepoint/v3"/>
    <ds:schemaRef ds:uri="http://purl.org/dc/dcmitype/"/>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0</TotalTime>
  <Words>1372</Words>
  <Application>Microsoft Office PowerPoint</Application>
  <PresentationFormat>Widescreen</PresentationFormat>
  <Paragraphs>217</Paragraphs>
  <Slides>17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Garamond</vt:lpstr>
      <vt:lpstr>MS Mincho</vt:lpstr>
      <vt:lpstr>Times New Roman</vt:lpstr>
      <vt:lpstr>Office Theme</vt:lpstr>
      <vt:lpstr>Bunker management for tramp ships with stochastic fuel prices and stochastic waiting times</vt:lpstr>
      <vt:lpstr>PowerPoint Presentation</vt:lpstr>
      <vt:lpstr>PowerPoint Presentation</vt:lpstr>
      <vt:lpstr>Review</vt:lpstr>
      <vt:lpstr>Problem description</vt:lpstr>
      <vt:lpstr>Literature</vt:lpstr>
      <vt:lpstr>PowerPoint Presentation</vt:lpstr>
      <vt:lpstr>Research question</vt:lpstr>
      <vt:lpstr>Contribution</vt:lpstr>
      <vt:lpstr>Concept</vt:lpstr>
      <vt:lpstr>Stochastic input</vt:lpstr>
      <vt:lpstr>PowerPoint Presentation</vt:lpstr>
      <vt:lpstr>Results and discussion</vt:lpstr>
      <vt:lpstr>Conclusions</vt:lpstr>
      <vt:lpstr>THANK YOU!</vt:lpstr>
      <vt:lpstr>References</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2021-03-02T12:54:10Z</dcterms:created>
  <dcterms:modified xsi:type="dcterms:W3CDTF">2021-11-10T11:41:56Z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